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3"/>
  </p:notesMasterIdLst>
  <p:sldIdLst>
    <p:sldId id="291" r:id="rId2"/>
    <p:sldId id="292" r:id="rId3"/>
    <p:sldId id="276" r:id="rId4"/>
    <p:sldId id="263" r:id="rId5"/>
    <p:sldId id="264" r:id="rId6"/>
    <p:sldId id="272" r:id="rId7"/>
    <p:sldId id="273" r:id="rId8"/>
    <p:sldId id="274" r:id="rId9"/>
    <p:sldId id="279" r:id="rId10"/>
    <p:sldId id="278" r:id="rId11"/>
    <p:sldId id="280" r:id="rId12"/>
    <p:sldId id="281" r:id="rId13"/>
    <p:sldId id="282" r:id="rId14"/>
    <p:sldId id="283" r:id="rId15"/>
    <p:sldId id="284" r:id="rId16"/>
    <p:sldId id="299" r:id="rId17"/>
    <p:sldId id="298" r:id="rId18"/>
    <p:sldId id="300" r:id="rId19"/>
    <p:sldId id="285" r:id="rId20"/>
    <p:sldId id="286" r:id="rId21"/>
    <p:sldId id="287" r:id="rId22"/>
    <p:sldId id="288" r:id="rId23"/>
    <p:sldId id="289" r:id="rId24"/>
    <p:sldId id="290" r:id="rId25"/>
    <p:sldId id="275" r:id="rId26"/>
    <p:sldId id="277" r:id="rId27"/>
    <p:sldId id="294" r:id="rId28"/>
    <p:sldId id="293" r:id="rId29"/>
    <p:sldId id="295" r:id="rId30"/>
    <p:sldId id="296" r:id="rId31"/>
    <p:sldId id="297" r:id="rId32"/>
  </p:sldIdLst>
  <p:sldSz cx="9144000" cy="5143500" type="screen16x9"/>
  <p:notesSz cx="6858000" cy="9144000"/>
  <p:defaultTextStyle>
    <a:defPPr>
      <a:defRPr lang="zh-CN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CFFA4"/>
    <a:srgbClr val="7AFFA1"/>
    <a:srgbClr val="70EB94"/>
    <a:srgbClr val="66D586"/>
    <a:srgbClr val="5DC27A"/>
    <a:srgbClr val="55BB5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9387" autoAdjust="0"/>
  </p:normalViewPr>
  <p:slideViewPr>
    <p:cSldViewPr snapToGrid="0" snapToObjects="1">
      <p:cViewPr varScale="1">
        <p:scale>
          <a:sx n="96" d="100"/>
          <a:sy n="96" d="100"/>
        </p:scale>
        <p:origin x="-536" y="-11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notesMaster" Target="notesMasters/notesMaster1.xml"/><Relationship Id="rId34" Type="http://schemas.openxmlformats.org/officeDocument/2006/relationships/printerSettings" Target="printerSettings/printerSettings1.bin"/><Relationship Id="rId35" Type="http://schemas.openxmlformats.org/officeDocument/2006/relationships/presProps" Target="presProps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heme" Target="theme/theme1.xml"/><Relationship Id="rId3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4F120C-A6EB-1548-ABEB-B713A373E96F}" type="datetimeFigureOut">
              <a:rPr kumimoji="1" lang="zh-CN" altLang="en-US" smtClean="0"/>
              <a:t>18/5/6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A9D08E-8FB6-3F44-90E2-344BC36B281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653671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</p:spPr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CN" altLang="en-US" smtClean="0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A851-08E4-0F4D-8972-B32ECA61D917}" type="datetimeFigureOut">
              <a:rPr kumimoji="1" lang="zh-CN" altLang="en-US" smtClean="0"/>
              <a:t>18/5/6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2D6A7-2DD5-A14A-973D-06C3A9227A9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731160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A851-08E4-0F4D-8972-B32ECA61D917}" type="datetimeFigureOut">
              <a:rPr kumimoji="1" lang="zh-CN" altLang="en-US" smtClean="0"/>
              <a:t>18/5/6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2D6A7-2DD5-A14A-973D-06C3A9227A9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400095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A851-08E4-0F4D-8972-B32ECA61D917}" type="datetimeFigureOut">
              <a:rPr kumimoji="1" lang="zh-CN" altLang="en-US" smtClean="0"/>
              <a:t>18/5/6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2D6A7-2DD5-A14A-973D-06C3A9227A9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909871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A851-08E4-0F4D-8972-B32ECA61D917}" type="datetimeFigureOut">
              <a:rPr kumimoji="1" lang="zh-CN" altLang="en-US" smtClean="0"/>
              <a:t>18/5/6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2D6A7-2DD5-A14A-973D-06C3A9227A9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405441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7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A851-08E4-0F4D-8972-B32ECA61D917}" type="datetimeFigureOut">
              <a:rPr kumimoji="1" lang="zh-CN" altLang="en-US" smtClean="0"/>
              <a:t>18/5/6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2D6A7-2DD5-A14A-973D-06C3A9227A9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888548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A851-08E4-0F4D-8972-B32ECA61D917}" type="datetimeFigureOut">
              <a:rPr kumimoji="1" lang="zh-CN" altLang="en-US" smtClean="0"/>
              <a:t>18/5/6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2D6A7-2DD5-A14A-973D-06C3A9227A9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555440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7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7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A851-08E4-0F4D-8972-B32ECA61D917}" type="datetimeFigureOut">
              <a:rPr kumimoji="1" lang="zh-CN" altLang="en-US" smtClean="0"/>
              <a:t>18/5/6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2D6A7-2DD5-A14A-973D-06C3A9227A9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795255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A851-08E4-0F4D-8972-B32ECA61D917}" type="datetimeFigureOut">
              <a:rPr kumimoji="1" lang="zh-CN" altLang="en-US" smtClean="0"/>
              <a:t>18/5/6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2D6A7-2DD5-A14A-973D-06C3A9227A9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230054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A851-08E4-0F4D-8972-B32ECA61D917}" type="datetimeFigureOut">
              <a:rPr kumimoji="1" lang="zh-CN" altLang="en-US" smtClean="0"/>
              <a:t>18/5/6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2D6A7-2DD5-A14A-973D-06C3A9227A90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pic>
        <p:nvPicPr>
          <p:cNvPr id="5" name="图片 4" descr="WechatIMG1.jpe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0888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2" y="204788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2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A851-08E4-0F4D-8972-B32ECA61D917}" type="datetimeFigureOut">
              <a:rPr kumimoji="1" lang="zh-CN" altLang="en-US" smtClean="0"/>
              <a:t>18/5/6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2D6A7-2DD5-A14A-973D-06C3A9227A9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230255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A851-08E4-0F4D-8972-B32ECA61D917}" type="datetimeFigureOut">
              <a:rPr kumimoji="1" lang="zh-CN" altLang="en-US" smtClean="0"/>
              <a:t>18/5/6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2D6A7-2DD5-A14A-973D-06C3A9227A9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981329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08A851-08E4-0F4D-8972-B32ECA61D917}" type="datetimeFigureOut">
              <a:rPr kumimoji="1" lang="zh-CN" altLang="en-US" smtClean="0"/>
              <a:t>18/5/6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42D6A7-2DD5-A14A-973D-06C3A9227A9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390306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078566" y="1998492"/>
            <a:ext cx="508423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000" dirty="0" smtClean="0">
                <a:solidFill>
                  <a:srgbClr val="6CFFA4"/>
                </a:solidFill>
                <a:latin typeface="微软雅黑"/>
                <a:ea typeface="微软雅黑"/>
                <a:cs typeface="微软雅黑"/>
              </a:rPr>
              <a:t>区块链创业方法论</a:t>
            </a:r>
            <a:r>
              <a:rPr kumimoji="1" lang="en-US" altLang="zh-CN" sz="4000" dirty="0" smtClean="0">
                <a:solidFill>
                  <a:srgbClr val="6CFFA4"/>
                </a:solidFill>
                <a:latin typeface="微软雅黑"/>
                <a:ea typeface="微软雅黑"/>
                <a:cs typeface="微软雅黑"/>
              </a:rPr>
              <a:t>1.0</a:t>
            </a:r>
          </a:p>
          <a:p>
            <a:pPr algn="ctr"/>
            <a:endParaRPr kumimoji="1" lang="en-US" altLang="zh-CN" sz="2000" dirty="0" smtClean="0">
              <a:solidFill>
                <a:schemeClr val="bg1"/>
              </a:solidFill>
              <a:latin typeface="微软雅黑"/>
              <a:ea typeface="微软雅黑"/>
              <a:cs typeface="微软雅黑"/>
            </a:endParaRPr>
          </a:p>
          <a:p>
            <a:pPr algn="ctr"/>
            <a:r>
              <a:rPr kumimoji="1" lang="zh-CN" altLang="en-US" sz="2000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分享者</a:t>
            </a:r>
            <a:r>
              <a:rPr kumimoji="1" lang="en-US" altLang="zh-CN" sz="2000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 </a:t>
            </a:r>
            <a:r>
              <a:rPr kumimoji="1" lang="zh-CN" altLang="en-US" sz="2000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韩颖</a:t>
            </a:r>
            <a:endParaRPr kumimoji="1" lang="en-US" altLang="zh-CN" sz="2000" dirty="0" smtClean="0">
              <a:solidFill>
                <a:schemeClr val="bg1"/>
              </a:solidFill>
              <a:latin typeface="微软雅黑"/>
              <a:ea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31723014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001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7205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001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5628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0014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859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0015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4848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0016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1528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0017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2785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002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0949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002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1414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0024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1408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55901" y="876301"/>
            <a:ext cx="33697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800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Token</a:t>
            </a:r>
            <a:r>
              <a:rPr kumimoji="1" lang="zh-CN" altLang="en-US" sz="2800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的合规性</a:t>
            </a:r>
            <a:endParaRPr kumimoji="1" lang="zh-CN" altLang="en-US" sz="2800" dirty="0">
              <a:solidFill>
                <a:schemeClr val="bg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016001" y="1866901"/>
            <a:ext cx="7738533" cy="2831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u"/>
            </a:pPr>
            <a:r>
              <a:rPr kumimoji="1" lang="zh-CN" altLang="en-US" dirty="0" smtClean="0">
                <a:solidFill>
                  <a:srgbClr val="6CFFA4"/>
                </a:solidFill>
                <a:latin typeface="微软雅黑"/>
                <a:ea typeface="微软雅黑"/>
                <a:cs typeface="微软雅黑"/>
              </a:rPr>
              <a:t>股权／债权／产权类</a:t>
            </a:r>
            <a:r>
              <a:rPr kumimoji="1" lang="en-US" altLang="zh-CN" dirty="0" smtClean="0">
                <a:solidFill>
                  <a:srgbClr val="6CFFA4"/>
                </a:solidFill>
                <a:latin typeface="微软雅黑"/>
                <a:ea typeface="微软雅黑"/>
                <a:cs typeface="微软雅黑"/>
              </a:rPr>
              <a:t>Token</a:t>
            </a:r>
            <a:r>
              <a:rPr kumimoji="1" lang="zh-CN" altLang="en-US" dirty="0" smtClean="0">
                <a:solidFill>
                  <a:srgbClr val="6CFFA4"/>
                </a:solidFill>
                <a:latin typeface="微软雅黑"/>
                <a:ea typeface="微软雅黑"/>
                <a:cs typeface="微软雅黑"/>
              </a:rPr>
              <a:t>，基本上属于证券的数字化形式</a:t>
            </a:r>
            <a:endParaRPr kumimoji="1" lang="en-US" altLang="zh-CN" dirty="0" smtClean="0">
              <a:solidFill>
                <a:srgbClr val="6CFFA4"/>
              </a:solidFill>
              <a:latin typeface="微软雅黑"/>
              <a:ea typeface="微软雅黑"/>
              <a:cs typeface="微软雅黑"/>
            </a:endParaRPr>
          </a:p>
          <a:p>
            <a:r>
              <a:rPr kumimoji="1" lang="zh-CN" altLang="en-US" sz="1400" dirty="0" smtClean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发行和流通应该遵从当地相关证券法的监管</a:t>
            </a:r>
            <a:endParaRPr kumimoji="1" lang="en-US" altLang="zh-CN" sz="1400" dirty="0" smtClean="0">
              <a:solidFill>
                <a:srgbClr val="FFFFFF"/>
              </a:solidFill>
              <a:latin typeface="微软雅黑"/>
              <a:ea typeface="微软雅黑"/>
              <a:cs typeface="微软雅黑"/>
            </a:endParaRPr>
          </a:p>
          <a:p>
            <a:r>
              <a:rPr kumimoji="1" lang="zh-CN" altLang="en-US" sz="1400" dirty="0" smtClean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信息披露，反洗钱</a:t>
            </a:r>
            <a:endParaRPr kumimoji="1" lang="en-US" altLang="zh-CN" sz="1400" dirty="0" smtClean="0">
              <a:solidFill>
                <a:srgbClr val="FFFFFF"/>
              </a:solidFill>
              <a:latin typeface="微软雅黑"/>
              <a:ea typeface="微软雅黑"/>
              <a:cs typeface="微软雅黑"/>
            </a:endParaRPr>
          </a:p>
          <a:p>
            <a:endParaRPr kumimoji="1" lang="en-US" altLang="zh-CN" dirty="0">
              <a:solidFill>
                <a:srgbClr val="6CFFA4"/>
              </a:solidFill>
              <a:latin typeface="微软雅黑"/>
              <a:ea typeface="微软雅黑"/>
              <a:cs typeface="微软雅黑"/>
            </a:endParaRPr>
          </a:p>
          <a:p>
            <a:endParaRPr kumimoji="1" lang="en-US" altLang="zh-CN" dirty="0" smtClean="0">
              <a:solidFill>
                <a:srgbClr val="6CFFA4"/>
              </a:solidFill>
              <a:latin typeface="微软雅黑"/>
              <a:ea typeface="微软雅黑"/>
              <a:cs typeface="微软雅黑"/>
            </a:endParaRPr>
          </a:p>
          <a:p>
            <a:pPr marL="285750" indent="-285750">
              <a:buFont typeface="Wingdings" charset="2"/>
              <a:buChar char="u"/>
            </a:pPr>
            <a:r>
              <a:rPr kumimoji="1" lang="zh-CN" altLang="en-US" dirty="0" smtClean="0">
                <a:solidFill>
                  <a:srgbClr val="6CFFA4"/>
                </a:solidFill>
                <a:latin typeface="微软雅黑"/>
                <a:ea typeface="微软雅黑"/>
                <a:cs typeface="微软雅黑"/>
              </a:rPr>
              <a:t>使用权类</a:t>
            </a:r>
            <a:r>
              <a:rPr kumimoji="1" lang="en-US" altLang="zh-CN" dirty="0" smtClean="0">
                <a:solidFill>
                  <a:srgbClr val="6CFFA4"/>
                </a:solidFill>
                <a:latin typeface="微软雅黑"/>
                <a:ea typeface="微软雅黑"/>
                <a:cs typeface="微软雅黑"/>
              </a:rPr>
              <a:t>token</a:t>
            </a:r>
            <a:r>
              <a:rPr kumimoji="1" lang="zh-CN" altLang="en-US" dirty="0" smtClean="0">
                <a:solidFill>
                  <a:srgbClr val="6CFFA4"/>
                </a:solidFill>
                <a:latin typeface="微软雅黑"/>
                <a:ea typeface="微软雅黑"/>
                <a:cs typeface="微软雅黑"/>
              </a:rPr>
              <a:t>，在很多国家属于产品／服务众筹性质，不属于证券</a:t>
            </a:r>
            <a:endParaRPr kumimoji="1" lang="en-US" altLang="zh-CN" dirty="0" smtClean="0">
              <a:solidFill>
                <a:srgbClr val="6CFFA4"/>
              </a:solidFill>
              <a:latin typeface="微软雅黑"/>
              <a:ea typeface="微软雅黑"/>
              <a:cs typeface="微软雅黑"/>
            </a:endParaRPr>
          </a:p>
          <a:p>
            <a:r>
              <a:rPr kumimoji="1" lang="zh-CN" altLang="en-US" dirty="0" smtClean="0">
                <a:solidFill>
                  <a:srgbClr val="6CFFA4"/>
                </a:solidFill>
                <a:latin typeface="微软雅黑"/>
                <a:ea typeface="微软雅黑"/>
                <a:cs typeface="微软雅黑"/>
              </a:rPr>
              <a:t>是对产品和服务的预售，只要符合相关众筹的规定，也属合法</a:t>
            </a:r>
            <a:endParaRPr kumimoji="1" lang="en-US" altLang="zh-CN" dirty="0" smtClean="0">
              <a:solidFill>
                <a:srgbClr val="6CFFA4"/>
              </a:solidFill>
              <a:latin typeface="微软雅黑"/>
              <a:ea typeface="微软雅黑"/>
              <a:cs typeface="微软雅黑"/>
            </a:endParaRPr>
          </a:p>
          <a:p>
            <a:r>
              <a:rPr kumimoji="1" lang="zh-CN" altLang="en-US" sz="1400" dirty="0" smtClean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中国目前的法律，使用权类的</a:t>
            </a:r>
            <a:r>
              <a:rPr kumimoji="1" lang="en-US" altLang="zh-CN" sz="1400" dirty="0" smtClean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token</a:t>
            </a:r>
            <a:r>
              <a:rPr kumimoji="1" lang="zh-CN" altLang="en-US" sz="1400" dirty="0" smtClean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，对于发行方来说，只要合乎相关积分，预付卡等相关规定，就不存在法律问题</a:t>
            </a:r>
            <a:endParaRPr kumimoji="1" lang="en-US" altLang="zh-CN" sz="1400" dirty="0" smtClean="0">
              <a:solidFill>
                <a:srgbClr val="FFFFFF"/>
              </a:solidFill>
              <a:latin typeface="微软雅黑"/>
              <a:ea typeface="微软雅黑"/>
              <a:cs typeface="微软雅黑"/>
            </a:endParaRPr>
          </a:p>
          <a:p>
            <a:r>
              <a:rPr kumimoji="1" lang="zh-CN" altLang="en-US" sz="1400" dirty="0" smtClean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不允许</a:t>
            </a:r>
            <a:r>
              <a:rPr kumimoji="1" lang="en-US" altLang="zh-CN" sz="1400" dirty="0" smtClean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ICO</a:t>
            </a:r>
            <a:r>
              <a:rPr kumimoji="1" lang="zh-CN" altLang="en-US" sz="1400" dirty="0" smtClean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（发行方不在第三方交易所公开挂牌销售）</a:t>
            </a:r>
            <a:endParaRPr kumimoji="1" lang="en-US" altLang="zh-CN" sz="1400" dirty="0" smtClean="0">
              <a:solidFill>
                <a:srgbClr val="FFFFFF"/>
              </a:solidFill>
              <a:latin typeface="微软雅黑"/>
              <a:ea typeface="微软雅黑"/>
              <a:cs typeface="微软雅黑"/>
            </a:endParaRPr>
          </a:p>
          <a:p>
            <a:endParaRPr kumimoji="1" lang="zh-CN" altLang="en-US" dirty="0">
              <a:solidFill>
                <a:srgbClr val="6CFFA4"/>
              </a:solidFill>
              <a:latin typeface="微软雅黑"/>
              <a:ea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36550515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318000" y="1409700"/>
            <a:ext cx="4292600" cy="20137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 smtClean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韩颖</a:t>
            </a:r>
            <a:endParaRPr kumimoji="1" lang="en-US" altLang="zh-CN" sz="2400" dirty="0" smtClean="0">
              <a:solidFill>
                <a:srgbClr val="FFFFFF"/>
              </a:solidFill>
              <a:latin typeface="微软雅黑"/>
              <a:ea typeface="微软雅黑"/>
              <a:cs typeface="微软雅黑"/>
            </a:endParaRPr>
          </a:p>
          <a:p>
            <a:endParaRPr kumimoji="1" lang="en-US" altLang="zh-CN" dirty="0">
              <a:solidFill>
                <a:srgbClr val="FFFFFF"/>
              </a:solidFill>
              <a:latin typeface="微软雅黑"/>
              <a:ea typeface="微软雅黑"/>
              <a:cs typeface="微软雅黑"/>
            </a:endParaRPr>
          </a:p>
          <a:p>
            <a:pPr>
              <a:lnSpc>
                <a:spcPts val="2500"/>
              </a:lnSpc>
            </a:pPr>
            <a:r>
              <a:rPr kumimoji="1" lang="zh-CN" altLang="en-US" dirty="0" smtClean="0">
                <a:solidFill>
                  <a:srgbClr val="6CFFA4"/>
                </a:solidFill>
                <a:latin typeface="微软雅黑"/>
                <a:ea typeface="微软雅黑"/>
                <a:cs typeface="微软雅黑"/>
              </a:rPr>
              <a:t>大赛总策划</a:t>
            </a:r>
            <a:endParaRPr kumimoji="1" lang="en-US" altLang="zh-CN" dirty="0" smtClean="0">
              <a:solidFill>
                <a:srgbClr val="6CFFA4"/>
              </a:solidFill>
              <a:latin typeface="微软雅黑"/>
              <a:ea typeface="微软雅黑"/>
              <a:cs typeface="微软雅黑"/>
            </a:endParaRPr>
          </a:p>
          <a:p>
            <a:pPr>
              <a:lnSpc>
                <a:spcPts val="2500"/>
              </a:lnSpc>
            </a:pPr>
            <a:r>
              <a:rPr kumimoji="1" lang="en-US" altLang="zh-CN" dirty="0" smtClean="0">
                <a:solidFill>
                  <a:srgbClr val="6CFFA4"/>
                </a:solidFill>
                <a:latin typeface="微软雅黑"/>
                <a:ea typeface="微软雅黑"/>
                <a:cs typeface="微软雅黑"/>
              </a:rPr>
              <a:t>NULS </a:t>
            </a:r>
            <a:r>
              <a:rPr kumimoji="1" lang="zh-CN" altLang="en-US" dirty="0" smtClean="0">
                <a:solidFill>
                  <a:srgbClr val="6CFFA4"/>
                </a:solidFill>
                <a:latin typeface="微软雅黑"/>
                <a:ea typeface="微软雅黑"/>
                <a:cs typeface="微软雅黑"/>
              </a:rPr>
              <a:t>首席营销官</a:t>
            </a:r>
            <a:endParaRPr kumimoji="1" lang="en-US" altLang="zh-CN" dirty="0" smtClean="0">
              <a:solidFill>
                <a:srgbClr val="6CFFA4"/>
              </a:solidFill>
              <a:latin typeface="微软雅黑"/>
              <a:ea typeface="微软雅黑"/>
              <a:cs typeface="微软雅黑"/>
            </a:endParaRPr>
          </a:p>
          <a:p>
            <a:pPr>
              <a:lnSpc>
                <a:spcPts val="2500"/>
              </a:lnSpc>
            </a:pPr>
            <a:r>
              <a:rPr kumimoji="1" lang="zh-CN" altLang="en-US" dirty="0" smtClean="0">
                <a:solidFill>
                  <a:srgbClr val="6CFFA4"/>
                </a:solidFill>
                <a:latin typeface="微软雅黑"/>
                <a:ea typeface="微软雅黑"/>
                <a:cs typeface="微软雅黑"/>
              </a:rPr>
              <a:t>精一天使</a:t>
            </a:r>
            <a:r>
              <a:rPr kumimoji="1" lang="en-US" altLang="zh-CN" dirty="0" smtClean="0">
                <a:solidFill>
                  <a:srgbClr val="6CFFA4"/>
                </a:solidFill>
                <a:latin typeface="微软雅黑"/>
                <a:ea typeface="微软雅黑"/>
                <a:cs typeface="微软雅黑"/>
              </a:rPr>
              <a:t>&amp;</a:t>
            </a:r>
            <a:r>
              <a:rPr kumimoji="1" lang="zh-CN" altLang="en-US" dirty="0" smtClean="0">
                <a:solidFill>
                  <a:srgbClr val="6CFFA4"/>
                </a:solidFill>
                <a:latin typeface="微软雅黑"/>
                <a:ea typeface="微软雅黑"/>
                <a:cs typeface="微软雅黑"/>
              </a:rPr>
              <a:t>创业教练</a:t>
            </a:r>
            <a:endParaRPr kumimoji="1" lang="en-US" altLang="zh-CN" dirty="0" smtClean="0">
              <a:solidFill>
                <a:srgbClr val="6CFFA4"/>
              </a:solidFill>
              <a:latin typeface="微软雅黑"/>
              <a:ea typeface="微软雅黑"/>
              <a:cs typeface="微软雅黑"/>
            </a:endParaRPr>
          </a:p>
          <a:p>
            <a:pPr>
              <a:lnSpc>
                <a:spcPts val="2500"/>
              </a:lnSpc>
            </a:pPr>
            <a:r>
              <a:rPr kumimoji="1" lang="zh-CN" altLang="en-US" dirty="0" smtClean="0">
                <a:solidFill>
                  <a:srgbClr val="6CFFA4"/>
                </a:solidFill>
                <a:latin typeface="微软雅黑"/>
                <a:ea typeface="微软雅黑"/>
                <a:cs typeface="微软雅黑"/>
              </a:rPr>
              <a:t>投资案例：</a:t>
            </a:r>
            <a:r>
              <a:rPr kumimoji="1" lang="en-US" altLang="zh-CN" dirty="0" smtClean="0">
                <a:solidFill>
                  <a:srgbClr val="6CFFA4"/>
                </a:solidFill>
                <a:latin typeface="微软雅黑"/>
                <a:ea typeface="微软雅黑"/>
                <a:cs typeface="微软雅黑"/>
              </a:rPr>
              <a:t>INS</a:t>
            </a:r>
            <a:r>
              <a:rPr kumimoji="1" lang="zh-CN" altLang="en-US" dirty="0" smtClean="0">
                <a:solidFill>
                  <a:srgbClr val="6CFFA4"/>
                </a:solidFill>
                <a:latin typeface="微软雅黑"/>
                <a:ea typeface="微软雅黑"/>
                <a:cs typeface="微软雅黑"/>
              </a:rPr>
              <a:t>、</a:t>
            </a:r>
            <a:r>
              <a:rPr kumimoji="1" lang="en-US" altLang="zh-CN" dirty="0" smtClean="0">
                <a:solidFill>
                  <a:srgbClr val="6CFFA4"/>
                </a:solidFill>
                <a:latin typeface="微软雅黑"/>
                <a:ea typeface="微软雅黑"/>
                <a:cs typeface="微软雅黑"/>
              </a:rPr>
              <a:t>NULS</a:t>
            </a:r>
            <a:r>
              <a:rPr kumimoji="1" lang="zh-CN" altLang="en-US" dirty="0" smtClean="0">
                <a:solidFill>
                  <a:srgbClr val="6CFFA4"/>
                </a:solidFill>
                <a:latin typeface="微软雅黑"/>
                <a:ea typeface="微软雅黑"/>
                <a:cs typeface="微软雅黑"/>
              </a:rPr>
              <a:t>、</a:t>
            </a:r>
            <a:r>
              <a:rPr kumimoji="1" lang="en-US" altLang="zh-CN" dirty="0" smtClean="0">
                <a:solidFill>
                  <a:srgbClr val="6CFFA4"/>
                </a:solidFill>
                <a:latin typeface="微软雅黑"/>
                <a:ea typeface="微软雅黑"/>
                <a:cs typeface="微软雅黑"/>
              </a:rPr>
              <a:t>CAN</a:t>
            </a:r>
            <a:r>
              <a:rPr kumimoji="1" lang="zh-CN" altLang="en-US" dirty="0" smtClean="0">
                <a:solidFill>
                  <a:srgbClr val="6CFFA4"/>
                </a:solidFill>
                <a:latin typeface="微软雅黑"/>
                <a:ea typeface="微软雅黑"/>
                <a:cs typeface="微软雅黑"/>
              </a:rPr>
              <a:t>、</a:t>
            </a:r>
            <a:r>
              <a:rPr kumimoji="1" lang="en-US" altLang="zh-CN" dirty="0" smtClean="0">
                <a:solidFill>
                  <a:srgbClr val="6CFFA4"/>
                </a:solidFill>
                <a:latin typeface="微软雅黑"/>
                <a:ea typeface="微软雅黑"/>
                <a:cs typeface="微软雅黑"/>
              </a:rPr>
              <a:t>HEC</a:t>
            </a:r>
          </a:p>
        </p:txBody>
      </p:sp>
      <p:pic>
        <p:nvPicPr>
          <p:cNvPr id="3" name="图片 2" descr="WechatIMG1 2.jpe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4800" y="1012392"/>
            <a:ext cx="2276376" cy="3419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2813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94268" y="1041400"/>
            <a:ext cx="7992532" cy="2831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800" dirty="0" smtClean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通证经济</a:t>
            </a:r>
            <a:endParaRPr kumimoji="1" lang="en-US" altLang="zh-CN" sz="2800" dirty="0" smtClean="0">
              <a:solidFill>
                <a:srgbClr val="FFFFFF"/>
              </a:solidFill>
              <a:latin typeface="微软雅黑"/>
              <a:ea typeface="微软雅黑"/>
              <a:cs typeface="微软雅黑"/>
            </a:endParaRPr>
          </a:p>
          <a:p>
            <a:endParaRPr kumimoji="1" lang="en-US" altLang="zh-CN" dirty="0">
              <a:solidFill>
                <a:srgbClr val="FFFFFF"/>
              </a:solidFill>
              <a:latin typeface="微软雅黑"/>
              <a:ea typeface="微软雅黑"/>
              <a:cs typeface="微软雅黑"/>
            </a:endParaRPr>
          </a:p>
          <a:p>
            <a:r>
              <a:rPr kumimoji="1" lang="zh-CN" altLang="en-US" dirty="0" smtClean="0">
                <a:solidFill>
                  <a:srgbClr val="6CFFA4"/>
                </a:solidFill>
                <a:latin typeface="微软雅黑"/>
                <a:ea typeface="微软雅黑"/>
                <a:cs typeface="微软雅黑"/>
              </a:rPr>
              <a:t>企业／机构通过发行可代表其产品和服务价值的通证，使得客户（用户）能方便的使用通证来消费其产品和服务</a:t>
            </a:r>
            <a:endParaRPr kumimoji="1" lang="en-US" altLang="zh-CN" dirty="0" smtClean="0">
              <a:solidFill>
                <a:srgbClr val="6CFFA4"/>
              </a:solidFill>
              <a:latin typeface="微软雅黑"/>
              <a:ea typeface="微软雅黑"/>
              <a:cs typeface="微软雅黑"/>
            </a:endParaRPr>
          </a:p>
          <a:p>
            <a:pPr marL="285750" indent="-285750">
              <a:buFont typeface="Wingdings" charset="2"/>
              <a:buChar char="l"/>
            </a:pPr>
            <a:r>
              <a:rPr kumimoji="1" lang="zh-CN" altLang="en-US" sz="1400" dirty="0" smtClean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可以转让、流通</a:t>
            </a:r>
            <a:endParaRPr kumimoji="1" lang="en-US" altLang="zh-CN" sz="1400" dirty="0" smtClean="0">
              <a:solidFill>
                <a:srgbClr val="FFFFFF"/>
              </a:solidFill>
              <a:latin typeface="微软雅黑"/>
              <a:ea typeface="微软雅黑"/>
              <a:cs typeface="微软雅黑"/>
            </a:endParaRPr>
          </a:p>
          <a:p>
            <a:pPr marL="285750" indent="-285750">
              <a:buFont typeface="Wingdings" charset="2"/>
              <a:buChar char="l"/>
            </a:pPr>
            <a:r>
              <a:rPr kumimoji="1" lang="zh-CN" altLang="en-US" sz="1400" dirty="0" smtClean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可以作为一种价值的储存手段，其价值来源于企业的产品和服务的使用价值</a:t>
            </a:r>
            <a:endParaRPr kumimoji="1" lang="en-US" altLang="zh-CN" sz="1400" dirty="0" smtClean="0">
              <a:solidFill>
                <a:srgbClr val="FFFFFF"/>
              </a:solidFill>
              <a:latin typeface="微软雅黑"/>
              <a:ea typeface="微软雅黑"/>
              <a:cs typeface="微软雅黑"/>
            </a:endParaRPr>
          </a:p>
          <a:p>
            <a:pPr marL="285750" indent="-285750">
              <a:buFont typeface="Wingdings" charset="2"/>
              <a:buChar char="l"/>
            </a:pPr>
            <a:r>
              <a:rPr kumimoji="1" lang="zh-CN" altLang="en-US" sz="1400" dirty="0" smtClean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类似于：镂花，月饼票</a:t>
            </a:r>
            <a:endParaRPr kumimoji="1" lang="en-US" altLang="zh-CN" sz="1400" dirty="0" smtClean="0">
              <a:solidFill>
                <a:srgbClr val="FFFFFF"/>
              </a:solidFill>
              <a:latin typeface="微软雅黑"/>
              <a:ea typeface="微软雅黑"/>
              <a:cs typeface="微软雅黑"/>
            </a:endParaRPr>
          </a:p>
          <a:p>
            <a:endParaRPr kumimoji="1" lang="en-US" altLang="zh-CN" dirty="0">
              <a:solidFill>
                <a:srgbClr val="FFFFFF"/>
              </a:solidFill>
              <a:latin typeface="微软雅黑"/>
              <a:ea typeface="微软雅黑"/>
              <a:cs typeface="微软雅黑"/>
            </a:endParaRPr>
          </a:p>
          <a:p>
            <a:r>
              <a:rPr kumimoji="1" lang="zh-CN" altLang="en-US" dirty="0" smtClean="0">
                <a:solidFill>
                  <a:srgbClr val="6CFFA4"/>
                </a:solidFill>
                <a:latin typeface="微软雅黑"/>
                <a:ea typeface="微软雅黑"/>
                <a:cs typeface="微软雅黑"/>
              </a:rPr>
              <a:t>对比“空气币”</a:t>
            </a:r>
            <a:endParaRPr kumimoji="1" lang="en-US" altLang="zh-CN" dirty="0" smtClean="0">
              <a:solidFill>
                <a:srgbClr val="6CFFA4"/>
              </a:solidFill>
              <a:latin typeface="微软雅黑"/>
              <a:ea typeface="微软雅黑"/>
              <a:cs typeface="微软雅黑"/>
            </a:endParaRPr>
          </a:p>
          <a:p>
            <a:r>
              <a:rPr kumimoji="1" lang="zh-CN" altLang="en-US" dirty="0" smtClean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没有真实产品和服务的价值依托，主要靠炒作，靠流动性来获取短期的暴利</a:t>
            </a:r>
            <a:endParaRPr kumimoji="1" lang="zh-CN" altLang="en-US" dirty="0">
              <a:solidFill>
                <a:srgbClr val="FFFFFF"/>
              </a:solidFill>
              <a:latin typeface="微软雅黑"/>
              <a:ea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26621901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308102" y="1130301"/>
            <a:ext cx="7162798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Token</a:t>
            </a:r>
            <a:r>
              <a:rPr kumimoji="1" lang="zh-CN" altLang="en-US" sz="2800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和积分／预付卡等传统形式的不同</a:t>
            </a:r>
            <a:endParaRPr kumimoji="1" lang="en-US" altLang="zh-CN" sz="2800" dirty="0" smtClean="0">
              <a:solidFill>
                <a:schemeClr val="bg1"/>
              </a:solidFill>
              <a:latin typeface="微软雅黑"/>
              <a:ea typeface="微软雅黑"/>
              <a:cs typeface="微软雅黑"/>
            </a:endParaRPr>
          </a:p>
          <a:p>
            <a:endParaRPr kumimoji="1" lang="en-US" altLang="zh-CN" dirty="0">
              <a:latin typeface="微软雅黑"/>
              <a:ea typeface="微软雅黑"/>
              <a:cs typeface="微软雅黑"/>
            </a:endParaRPr>
          </a:p>
          <a:p>
            <a:r>
              <a:rPr kumimoji="1" lang="zh-CN" altLang="en-US" dirty="0" smtClean="0">
                <a:solidFill>
                  <a:srgbClr val="6CFFA4"/>
                </a:solidFill>
                <a:latin typeface="微软雅黑"/>
                <a:ea typeface="微软雅黑"/>
                <a:cs typeface="微软雅黑"/>
              </a:rPr>
              <a:t>流通性</a:t>
            </a:r>
            <a:endParaRPr kumimoji="1" lang="en-US" altLang="zh-CN" dirty="0" smtClean="0">
              <a:solidFill>
                <a:srgbClr val="6CFFA4"/>
              </a:solidFill>
              <a:latin typeface="微软雅黑"/>
              <a:ea typeface="微软雅黑"/>
              <a:cs typeface="微软雅黑"/>
            </a:endParaRPr>
          </a:p>
          <a:p>
            <a:pPr marL="285750" indent="-285750">
              <a:buFont typeface="Wingdings" charset="2"/>
              <a:buChar char="l"/>
            </a:pPr>
            <a:r>
              <a:rPr kumimoji="1" lang="zh-CN" altLang="en-US" sz="1600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不单可以在其发行的经济体内流通／使用，而且可以通过其他渠道</a:t>
            </a:r>
            <a:endParaRPr kumimoji="1" lang="en-US" altLang="zh-CN" sz="1600" dirty="0" smtClean="0">
              <a:solidFill>
                <a:schemeClr val="bg1"/>
              </a:solidFill>
              <a:latin typeface="微软雅黑"/>
              <a:ea typeface="微软雅黑"/>
              <a:cs typeface="微软雅黑"/>
            </a:endParaRPr>
          </a:p>
          <a:p>
            <a:endParaRPr kumimoji="1" lang="en-US" altLang="zh-CN" dirty="0">
              <a:latin typeface="微软雅黑"/>
              <a:ea typeface="微软雅黑"/>
              <a:cs typeface="微软雅黑"/>
            </a:endParaRPr>
          </a:p>
          <a:p>
            <a:r>
              <a:rPr kumimoji="1" lang="zh-CN" altLang="en-US" dirty="0" smtClean="0">
                <a:solidFill>
                  <a:srgbClr val="6CFFA4"/>
                </a:solidFill>
                <a:latin typeface="微软雅黑"/>
                <a:ea typeface="微软雅黑"/>
                <a:cs typeface="微软雅黑"/>
              </a:rPr>
              <a:t>去中心化的可验证性</a:t>
            </a:r>
            <a:endParaRPr kumimoji="1" lang="en-US" altLang="zh-CN" dirty="0" smtClean="0">
              <a:solidFill>
                <a:srgbClr val="6CFFA4"/>
              </a:solidFill>
              <a:latin typeface="微软雅黑"/>
              <a:ea typeface="微软雅黑"/>
              <a:cs typeface="微软雅黑"/>
            </a:endParaRPr>
          </a:p>
          <a:p>
            <a:pPr marL="285750" indent="-285750">
              <a:buFont typeface="Wingdings" charset="2"/>
              <a:buChar char="l"/>
            </a:pPr>
            <a:r>
              <a:rPr kumimoji="1" lang="zh-CN" altLang="en-US" sz="1600" dirty="0" smtClean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其真实和正确性可以自动在其生态中获得验证，而不像积分或预付卡那样需要一个中心化机构去验证</a:t>
            </a:r>
            <a:endParaRPr kumimoji="1" lang="en-US" altLang="zh-CN" sz="1600" dirty="0">
              <a:solidFill>
                <a:srgbClr val="FFFFFF"/>
              </a:solidFill>
              <a:latin typeface="微软雅黑"/>
              <a:ea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24778853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87920" y="847551"/>
            <a:ext cx="780301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800" dirty="0" smtClean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Token</a:t>
            </a:r>
            <a:r>
              <a:rPr kumimoji="1" lang="zh-CN" altLang="en-US" sz="2800" dirty="0" smtClean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的作用</a:t>
            </a:r>
            <a:endParaRPr kumimoji="1" lang="en-US" altLang="zh-CN" sz="2800" dirty="0" smtClean="0">
              <a:solidFill>
                <a:srgbClr val="FFFFFF"/>
              </a:solidFill>
              <a:latin typeface="微软雅黑"/>
              <a:ea typeface="微软雅黑"/>
              <a:cs typeface="微软雅黑"/>
            </a:endParaRPr>
          </a:p>
          <a:p>
            <a:endParaRPr kumimoji="1" lang="en-US" altLang="zh-CN" dirty="0" smtClean="0">
              <a:solidFill>
                <a:srgbClr val="FFFFFF"/>
              </a:solidFill>
              <a:latin typeface="微软雅黑"/>
              <a:ea typeface="微软雅黑"/>
              <a:cs typeface="微软雅黑"/>
            </a:endParaRPr>
          </a:p>
          <a:p>
            <a:r>
              <a:rPr kumimoji="1" lang="en-US" altLang="zh-CN" dirty="0" smtClean="0">
                <a:solidFill>
                  <a:srgbClr val="6CFFA4"/>
                </a:solidFill>
                <a:latin typeface="微软雅黑"/>
                <a:ea typeface="微软雅黑"/>
                <a:cs typeface="微软雅黑"/>
              </a:rPr>
              <a:t>1</a:t>
            </a:r>
            <a:r>
              <a:rPr kumimoji="1" lang="zh-CN" altLang="en-US" dirty="0" smtClean="0">
                <a:solidFill>
                  <a:srgbClr val="6CFFA4"/>
                </a:solidFill>
                <a:latin typeface="微软雅黑"/>
                <a:ea typeface="微软雅黑"/>
                <a:cs typeface="微软雅黑"/>
              </a:rPr>
              <a:t>、用户导流</a:t>
            </a:r>
            <a:endParaRPr kumimoji="1" lang="en-US" altLang="zh-CN" dirty="0" smtClean="0">
              <a:solidFill>
                <a:srgbClr val="6CFFA4"/>
              </a:solidFill>
              <a:latin typeface="微软雅黑"/>
              <a:ea typeface="微软雅黑"/>
              <a:cs typeface="微软雅黑"/>
            </a:endParaRPr>
          </a:p>
          <a:p>
            <a:r>
              <a:rPr kumimoji="1" lang="zh-CN" altLang="en-US" sz="1400" dirty="0" smtClean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积分制是一个很好的手段，而</a:t>
            </a:r>
            <a:r>
              <a:rPr kumimoji="1" lang="en-US" altLang="zh-CN" sz="1400" dirty="0" smtClean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token</a:t>
            </a:r>
            <a:r>
              <a:rPr kumimoji="1" lang="zh-CN" altLang="en-US" sz="1400" dirty="0" smtClean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就是终极意义上的积分</a:t>
            </a:r>
            <a:endParaRPr kumimoji="1" lang="en-US" altLang="zh-CN" sz="1400" dirty="0" smtClean="0">
              <a:solidFill>
                <a:srgbClr val="FFFFFF"/>
              </a:solidFill>
              <a:latin typeface="微软雅黑"/>
              <a:ea typeface="微软雅黑"/>
              <a:cs typeface="微软雅黑"/>
            </a:endParaRPr>
          </a:p>
          <a:p>
            <a:r>
              <a:rPr kumimoji="1" lang="en-US" altLang="zh-CN" sz="1400" dirty="0" smtClean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Token</a:t>
            </a:r>
            <a:r>
              <a:rPr kumimoji="1" lang="zh-CN" altLang="en-US" sz="1400" dirty="0" smtClean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具备获客杠杆属性；</a:t>
            </a:r>
            <a:r>
              <a:rPr kumimoji="1" lang="en-US" altLang="zh-CN" sz="1400" dirty="0" smtClean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token</a:t>
            </a:r>
            <a:r>
              <a:rPr kumimoji="1" lang="zh-CN" altLang="en-US" sz="1400" dirty="0" smtClean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通过它的交易属性，市场流转性，不仅仅展现了目前的价格，</a:t>
            </a:r>
            <a:endParaRPr kumimoji="1" lang="en-US" altLang="zh-CN" sz="1400" dirty="0" smtClean="0">
              <a:solidFill>
                <a:srgbClr val="FFFFFF"/>
              </a:solidFill>
              <a:latin typeface="微软雅黑"/>
              <a:ea typeface="微软雅黑"/>
              <a:cs typeface="微软雅黑"/>
            </a:endParaRPr>
          </a:p>
          <a:p>
            <a:r>
              <a:rPr kumimoji="1" lang="zh-CN" altLang="en-US" sz="1400" dirty="0" smtClean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还包含了升值预期，能够达到更好的刺激效果。</a:t>
            </a:r>
            <a:endParaRPr kumimoji="1" lang="en-US" altLang="zh-CN" sz="1400" dirty="0" smtClean="0">
              <a:solidFill>
                <a:srgbClr val="FFFFFF"/>
              </a:solidFill>
              <a:latin typeface="微软雅黑"/>
              <a:ea typeface="微软雅黑"/>
              <a:cs typeface="微软雅黑"/>
            </a:endParaRPr>
          </a:p>
          <a:p>
            <a:r>
              <a:rPr kumimoji="1" lang="en-US" altLang="zh-CN" dirty="0">
                <a:solidFill>
                  <a:srgbClr val="6CFFA4"/>
                </a:solidFill>
                <a:latin typeface="微软雅黑"/>
                <a:ea typeface="微软雅黑"/>
                <a:cs typeface="微软雅黑"/>
              </a:rPr>
              <a:t>2</a:t>
            </a:r>
            <a:r>
              <a:rPr kumimoji="1" lang="zh-CN" altLang="en-US" dirty="0">
                <a:solidFill>
                  <a:srgbClr val="6CFFA4"/>
                </a:solidFill>
                <a:latin typeface="微软雅黑"/>
                <a:ea typeface="微软雅黑"/>
                <a:cs typeface="微软雅黑"/>
              </a:rPr>
              <a:t>、市场推广</a:t>
            </a:r>
            <a:endParaRPr kumimoji="1" lang="en-US" altLang="zh-CN" dirty="0">
              <a:solidFill>
                <a:srgbClr val="6CFFA4"/>
              </a:solidFill>
              <a:latin typeface="微软雅黑"/>
              <a:ea typeface="微软雅黑"/>
              <a:cs typeface="微软雅黑"/>
            </a:endParaRPr>
          </a:p>
          <a:p>
            <a:r>
              <a:rPr kumimoji="1" lang="zh-CN" altLang="zh-CN" dirty="0">
                <a:solidFill>
                  <a:srgbClr val="6CFFA4"/>
                </a:solidFill>
                <a:latin typeface="微软雅黑"/>
                <a:ea typeface="微软雅黑"/>
                <a:cs typeface="微软雅黑"/>
              </a:rPr>
              <a:t>3</a:t>
            </a:r>
            <a:r>
              <a:rPr kumimoji="1" lang="zh-CN" altLang="en-US" dirty="0">
                <a:solidFill>
                  <a:srgbClr val="6CFFA4"/>
                </a:solidFill>
                <a:latin typeface="微软雅黑"/>
                <a:ea typeface="微软雅黑"/>
                <a:cs typeface="微软雅黑"/>
              </a:rPr>
              <a:t>、交易媒介</a:t>
            </a:r>
            <a:endParaRPr kumimoji="1" lang="en-US" altLang="zh-CN" dirty="0">
              <a:solidFill>
                <a:srgbClr val="6CFFA4"/>
              </a:solidFill>
              <a:latin typeface="微软雅黑"/>
              <a:ea typeface="微软雅黑"/>
              <a:cs typeface="微软雅黑"/>
            </a:endParaRPr>
          </a:p>
          <a:p>
            <a:r>
              <a:rPr kumimoji="1" lang="zh-CN" altLang="zh-CN" dirty="0">
                <a:solidFill>
                  <a:srgbClr val="6CFFA4"/>
                </a:solidFill>
                <a:latin typeface="微软雅黑"/>
                <a:ea typeface="微软雅黑"/>
                <a:cs typeface="微软雅黑"/>
              </a:rPr>
              <a:t>4</a:t>
            </a:r>
            <a:r>
              <a:rPr kumimoji="1" lang="zh-CN" altLang="en-US" dirty="0">
                <a:solidFill>
                  <a:srgbClr val="6CFFA4"/>
                </a:solidFill>
                <a:latin typeface="微软雅黑"/>
                <a:ea typeface="微软雅黑"/>
                <a:cs typeface="微软雅黑"/>
              </a:rPr>
              <a:t>、生态激励是</a:t>
            </a:r>
            <a:r>
              <a:rPr kumimoji="1" lang="en-US" altLang="zh-CN" dirty="0">
                <a:solidFill>
                  <a:srgbClr val="6CFFA4"/>
                </a:solidFill>
                <a:latin typeface="微软雅黑"/>
                <a:ea typeface="微软雅黑"/>
                <a:cs typeface="微软雅黑"/>
              </a:rPr>
              <a:t>token</a:t>
            </a:r>
            <a:r>
              <a:rPr kumimoji="1" lang="zh-CN" altLang="en-US" dirty="0">
                <a:solidFill>
                  <a:srgbClr val="6CFFA4"/>
                </a:solidFill>
                <a:latin typeface="微软雅黑"/>
                <a:ea typeface="微软雅黑"/>
                <a:cs typeface="微软雅黑"/>
              </a:rPr>
              <a:t>最核心的价值和作用</a:t>
            </a:r>
            <a:endParaRPr kumimoji="1" lang="en-US" altLang="zh-CN" dirty="0">
              <a:solidFill>
                <a:srgbClr val="6CFFA4"/>
              </a:solidFill>
              <a:latin typeface="微软雅黑"/>
              <a:ea typeface="微软雅黑"/>
              <a:cs typeface="微软雅黑"/>
            </a:endParaRPr>
          </a:p>
          <a:p>
            <a:pPr marL="285750" indent="-285750">
              <a:buFont typeface="Wingdings" charset="2"/>
              <a:buChar char="l"/>
            </a:pPr>
            <a:r>
              <a:rPr kumimoji="1" lang="zh-CN" altLang="en-US" sz="1400" dirty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激励核心创造者</a:t>
            </a:r>
            <a:endParaRPr kumimoji="1" lang="en-US" altLang="zh-CN" sz="1400" dirty="0">
              <a:solidFill>
                <a:srgbClr val="FFFFFF"/>
              </a:solidFill>
              <a:latin typeface="微软雅黑"/>
              <a:ea typeface="微软雅黑"/>
              <a:cs typeface="微软雅黑"/>
            </a:endParaRPr>
          </a:p>
          <a:p>
            <a:pPr marL="285750" indent="-285750">
              <a:buFont typeface="Wingdings" charset="2"/>
              <a:buChar char="l"/>
            </a:pPr>
            <a:r>
              <a:rPr kumimoji="1" lang="zh-CN" altLang="en-US" sz="1400" dirty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设计成价值链</a:t>
            </a:r>
            <a:endParaRPr kumimoji="1" lang="en-US" altLang="zh-CN" sz="1400" dirty="0">
              <a:solidFill>
                <a:srgbClr val="FFFFFF"/>
              </a:solidFill>
              <a:latin typeface="微软雅黑"/>
              <a:ea typeface="微软雅黑"/>
              <a:cs typeface="微软雅黑"/>
            </a:endParaRPr>
          </a:p>
          <a:p>
            <a:pPr marL="285750" indent="-285750">
              <a:buFont typeface="Wingdings" charset="2"/>
              <a:buChar char="l"/>
            </a:pPr>
            <a:r>
              <a:rPr kumimoji="1" lang="zh-CN" altLang="en-US" sz="1400" dirty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激励的规模要与生态发展相匹配</a:t>
            </a:r>
            <a:endParaRPr kumimoji="1" lang="en-US" altLang="zh-CN" sz="1400" dirty="0">
              <a:solidFill>
                <a:srgbClr val="FFFFFF"/>
              </a:solidFill>
              <a:latin typeface="微软雅黑"/>
              <a:ea typeface="微软雅黑"/>
              <a:cs typeface="微软雅黑"/>
            </a:endParaRPr>
          </a:p>
          <a:p>
            <a:r>
              <a:rPr kumimoji="1" lang="zh-CN" altLang="zh-CN" dirty="0">
                <a:solidFill>
                  <a:srgbClr val="6CFFA4"/>
                </a:solidFill>
                <a:latin typeface="微软雅黑"/>
                <a:ea typeface="微软雅黑"/>
                <a:cs typeface="微软雅黑"/>
              </a:rPr>
              <a:t>5</a:t>
            </a:r>
            <a:r>
              <a:rPr kumimoji="1" lang="zh-CN" altLang="en-US" dirty="0">
                <a:solidFill>
                  <a:srgbClr val="6CFFA4"/>
                </a:solidFill>
                <a:latin typeface="微软雅黑"/>
                <a:ea typeface="微软雅黑"/>
                <a:cs typeface="微软雅黑"/>
              </a:rPr>
              <a:t>、价值流转</a:t>
            </a:r>
          </a:p>
          <a:p>
            <a:endParaRPr kumimoji="1" lang="en-US" altLang="zh-CN" sz="1400" dirty="0">
              <a:solidFill>
                <a:srgbClr val="FFFFFF"/>
              </a:solidFill>
              <a:latin typeface="微软雅黑"/>
              <a:ea typeface="微软雅黑"/>
              <a:cs typeface="微软雅黑"/>
            </a:endParaRPr>
          </a:p>
          <a:p>
            <a:endParaRPr kumimoji="1" lang="zh-CN" altLang="en-US" dirty="0">
              <a:solidFill>
                <a:srgbClr val="FFFFFF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664284" y="2903523"/>
            <a:ext cx="2878666" cy="1200329"/>
          </a:xfrm>
          <a:prstGeom prst="rect">
            <a:avLst/>
          </a:prstGeom>
          <a:noFill/>
          <a:ln>
            <a:solidFill>
              <a:srgbClr val="6CFFA4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zh-CN" dirty="0" smtClean="0">
                <a:solidFill>
                  <a:srgbClr val="6CFFA4"/>
                </a:solidFill>
                <a:latin typeface="微软雅黑"/>
                <a:ea typeface="微软雅黑"/>
                <a:cs typeface="微软雅黑"/>
              </a:rPr>
              <a:t>Token</a:t>
            </a:r>
            <a:r>
              <a:rPr kumimoji="1" lang="zh-CN" altLang="en-US" dirty="0" smtClean="0">
                <a:solidFill>
                  <a:srgbClr val="6CFFA4"/>
                </a:solidFill>
                <a:latin typeface="微软雅黑"/>
                <a:ea typeface="微软雅黑"/>
                <a:cs typeface="微软雅黑"/>
              </a:rPr>
              <a:t>免费送出去的方式</a:t>
            </a:r>
            <a:endParaRPr kumimoji="1" lang="en-US" altLang="zh-CN" dirty="0" smtClean="0">
              <a:solidFill>
                <a:srgbClr val="6CFFA4"/>
              </a:solidFill>
              <a:latin typeface="微软雅黑"/>
              <a:ea typeface="微软雅黑"/>
              <a:cs typeface="微软雅黑"/>
            </a:endParaRPr>
          </a:p>
          <a:p>
            <a:r>
              <a:rPr kumimoji="1" lang="zh-CN" altLang="zh-CN" dirty="0" smtClean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1</a:t>
            </a:r>
            <a:r>
              <a:rPr kumimoji="1" lang="zh-CN" altLang="en-US" dirty="0" smtClean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、拉人头</a:t>
            </a:r>
            <a:endParaRPr kumimoji="1" lang="en-US" altLang="zh-CN" dirty="0" smtClean="0">
              <a:solidFill>
                <a:srgbClr val="FFFFFF"/>
              </a:solidFill>
              <a:latin typeface="微软雅黑"/>
              <a:ea typeface="微软雅黑"/>
              <a:cs typeface="微软雅黑"/>
            </a:endParaRPr>
          </a:p>
          <a:p>
            <a:r>
              <a:rPr kumimoji="1" lang="zh-CN" altLang="zh-CN" dirty="0" smtClean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2</a:t>
            </a:r>
            <a:r>
              <a:rPr kumimoji="1" lang="zh-CN" altLang="en-US" dirty="0" smtClean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、任务式发糖果</a:t>
            </a:r>
            <a:endParaRPr kumimoji="1" lang="en-US" altLang="zh-CN" dirty="0" smtClean="0">
              <a:solidFill>
                <a:srgbClr val="FFFFFF"/>
              </a:solidFill>
              <a:latin typeface="微软雅黑"/>
              <a:ea typeface="微软雅黑"/>
              <a:cs typeface="微软雅黑"/>
            </a:endParaRPr>
          </a:p>
          <a:p>
            <a:r>
              <a:rPr kumimoji="1" lang="zh-CN" altLang="zh-CN" dirty="0" smtClean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3</a:t>
            </a:r>
            <a:r>
              <a:rPr kumimoji="1" lang="zh-CN" altLang="en-US" dirty="0" smtClean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、社会化传播</a:t>
            </a:r>
            <a:endParaRPr kumimoji="1" lang="zh-CN" altLang="en-US" dirty="0">
              <a:solidFill>
                <a:srgbClr val="FFFFFF"/>
              </a:solidFill>
              <a:latin typeface="微软雅黑"/>
              <a:ea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19394228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227130" y="939801"/>
            <a:ext cx="6683340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800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面临的挑战</a:t>
            </a:r>
            <a:endParaRPr kumimoji="1" lang="en-US" altLang="zh-CN" sz="2800" dirty="0" smtClean="0">
              <a:solidFill>
                <a:schemeClr val="bg1"/>
              </a:solidFill>
              <a:latin typeface="微软雅黑"/>
              <a:ea typeface="微软雅黑"/>
              <a:cs typeface="微软雅黑"/>
            </a:endParaRPr>
          </a:p>
          <a:p>
            <a:endParaRPr kumimoji="1" lang="en-US" altLang="zh-CN" dirty="0">
              <a:solidFill>
                <a:srgbClr val="6CFFA4"/>
              </a:solidFill>
              <a:latin typeface="微软雅黑"/>
              <a:ea typeface="微软雅黑"/>
              <a:cs typeface="微软雅黑"/>
            </a:endParaRPr>
          </a:p>
          <a:p>
            <a:pPr marL="285750" indent="-285750">
              <a:lnSpc>
                <a:spcPts val="3000"/>
              </a:lnSpc>
              <a:buFont typeface="Wingdings" charset="2"/>
              <a:buChar char="l"/>
            </a:pPr>
            <a:r>
              <a:rPr kumimoji="1" lang="zh-CN" altLang="en-US" dirty="0" smtClean="0">
                <a:solidFill>
                  <a:srgbClr val="6CFFA4"/>
                </a:solidFill>
                <a:latin typeface="微软雅黑"/>
                <a:ea typeface="微软雅黑"/>
                <a:cs typeface="微软雅黑"/>
              </a:rPr>
              <a:t>大部分人分不清哪些是合法通证，哪些是炒作的“空气币”</a:t>
            </a:r>
            <a:endParaRPr kumimoji="1" lang="en-US" altLang="zh-CN" dirty="0" smtClean="0">
              <a:solidFill>
                <a:srgbClr val="6CFFA4"/>
              </a:solidFill>
              <a:latin typeface="微软雅黑"/>
              <a:ea typeface="微软雅黑"/>
              <a:cs typeface="微软雅黑"/>
            </a:endParaRPr>
          </a:p>
          <a:p>
            <a:pPr marL="285750" indent="-285750">
              <a:lnSpc>
                <a:spcPts val="3000"/>
              </a:lnSpc>
              <a:buFont typeface="Wingdings" charset="2"/>
              <a:buChar char="l"/>
            </a:pPr>
            <a:r>
              <a:rPr kumimoji="1" lang="zh-CN" altLang="en-US" dirty="0" smtClean="0">
                <a:solidFill>
                  <a:srgbClr val="6CFFA4"/>
                </a:solidFill>
                <a:latin typeface="微软雅黑"/>
                <a:ea typeface="微软雅黑"/>
                <a:cs typeface="微软雅黑"/>
              </a:rPr>
              <a:t>对现有金融体系的影响</a:t>
            </a:r>
            <a:endParaRPr kumimoji="1" lang="en-US" altLang="zh-CN" dirty="0" smtClean="0">
              <a:solidFill>
                <a:srgbClr val="6CFFA4"/>
              </a:solidFill>
              <a:latin typeface="微软雅黑"/>
              <a:ea typeface="微软雅黑"/>
              <a:cs typeface="微软雅黑"/>
            </a:endParaRPr>
          </a:p>
          <a:p>
            <a:pPr marL="285750" indent="-285750">
              <a:lnSpc>
                <a:spcPts val="3000"/>
              </a:lnSpc>
              <a:buFont typeface="Wingdings" charset="2"/>
              <a:buChar char="l"/>
            </a:pPr>
            <a:r>
              <a:rPr kumimoji="1" lang="zh-CN" altLang="en-US" dirty="0" smtClean="0">
                <a:solidFill>
                  <a:srgbClr val="6CFFA4"/>
                </a:solidFill>
                <a:latin typeface="微软雅黑"/>
                <a:ea typeface="微软雅黑"/>
                <a:cs typeface="微软雅黑"/>
              </a:rPr>
              <a:t>对现有的财税体系带来影响</a:t>
            </a:r>
            <a:endParaRPr kumimoji="1" lang="en-US" altLang="zh-CN" dirty="0" smtClean="0">
              <a:solidFill>
                <a:srgbClr val="6CFFA4"/>
              </a:solidFill>
              <a:latin typeface="微软雅黑"/>
              <a:ea typeface="微软雅黑"/>
              <a:cs typeface="微软雅黑"/>
            </a:endParaRPr>
          </a:p>
          <a:p>
            <a:pPr marL="285750" indent="-285750">
              <a:lnSpc>
                <a:spcPts val="3000"/>
              </a:lnSpc>
              <a:buFont typeface="Wingdings" charset="2"/>
              <a:buChar char="l"/>
            </a:pPr>
            <a:r>
              <a:rPr kumimoji="1" lang="zh-CN" altLang="en-US" dirty="0" smtClean="0">
                <a:solidFill>
                  <a:srgbClr val="6CFFA4"/>
                </a:solidFill>
                <a:latin typeface="微软雅黑"/>
                <a:ea typeface="微软雅黑"/>
                <a:cs typeface="微软雅黑"/>
              </a:rPr>
              <a:t>在流通方面，目前国内禁止</a:t>
            </a:r>
            <a:r>
              <a:rPr kumimoji="1" lang="en-US" altLang="zh-CN" dirty="0" smtClean="0">
                <a:solidFill>
                  <a:srgbClr val="6CFFA4"/>
                </a:solidFill>
                <a:latin typeface="微软雅黑"/>
                <a:ea typeface="微软雅黑"/>
                <a:cs typeface="微软雅黑"/>
              </a:rPr>
              <a:t>ICO</a:t>
            </a:r>
            <a:endParaRPr kumimoji="1" lang="en-US" altLang="zh-CN" dirty="0">
              <a:solidFill>
                <a:srgbClr val="6CFFA4"/>
              </a:solidFill>
              <a:latin typeface="微软雅黑"/>
              <a:ea typeface="微软雅黑"/>
              <a:cs typeface="微软雅黑"/>
            </a:endParaRPr>
          </a:p>
          <a:p>
            <a:pPr marL="285750" indent="-285750">
              <a:lnSpc>
                <a:spcPts val="3000"/>
              </a:lnSpc>
              <a:buFont typeface="Wingdings" charset="2"/>
              <a:buChar char="l"/>
            </a:pPr>
            <a:r>
              <a:rPr kumimoji="1" lang="zh-CN" altLang="en-US" dirty="0" smtClean="0">
                <a:solidFill>
                  <a:srgbClr val="6CFFA4"/>
                </a:solidFill>
                <a:latin typeface="微软雅黑"/>
                <a:ea typeface="微软雅黑"/>
                <a:cs typeface="微软雅黑"/>
              </a:rPr>
              <a:t>信息不透明，无法确定背后的产品／服务／资产是否真实存在</a:t>
            </a:r>
            <a:endParaRPr kumimoji="1" lang="en-US" altLang="zh-CN" dirty="0" smtClean="0">
              <a:solidFill>
                <a:srgbClr val="6CFFA4"/>
              </a:solidFill>
              <a:latin typeface="微软雅黑"/>
              <a:ea typeface="微软雅黑"/>
              <a:cs typeface="微软雅黑"/>
            </a:endParaRPr>
          </a:p>
          <a:p>
            <a:pPr marL="285750" indent="-285750">
              <a:lnSpc>
                <a:spcPts val="3000"/>
              </a:lnSpc>
              <a:buFont typeface="Wingdings" charset="2"/>
              <a:buChar char="l"/>
            </a:pPr>
            <a:r>
              <a:rPr kumimoji="1" lang="zh-CN" altLang="en-US" dirty="0" smtClean="0">
                <a:solidFill>
                  <a:srgbClr val="6CFFA4"/>
                </a:solidFill>
                <a:latin typeface="微软雅黑"/>
                <a:ea typeface="微软雅黑"/>
                <a:cs typeface="微软雅黑"/>
              </a:rPr>
              <a:t>发达国家不禁止，但严格监管</a:t>
            </a:r>
            <a:endParaRPr kumimoji="1" lang="en-US" altLang="zh-CN" dirty="0" smtClean="0">
              <a:solidFill>
                <a:srgbClr val="6CFFA4"/>
              </a:solidFill>
              <a:latin typeface="微软雅黑"/>
              <a:ea typeface="微软雅黑"/>
              <a:cs typeface="微软雅黑"/>
            </a:endParaRPr>
          </a:p>
          <a:p>
            <a:endParaRPr kumimoji="1" lang="zh-CN" altLang="en-US" dirty="0">
              <a:solidFill>
                <a:schemeClr val="bg1"/>
              </a:solidFill>
              <a:latin typeface="微软雅黑"/>
              <a:ea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3314431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144578" y="916444"/>
            <a:ext cx="7519900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你也可以发行自己的</a:t>
            </a:r>
            <a:r>
              <a:rPr kumimoji="1" lang="en-US" altLang="zh-CN" sz="2800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token</a:t>
            </a:r>
            <a:r>
              <a:rPr kumimoji="1" lang="zh-CN" altLang="en-US" sz="2800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（使用权类）</a:t>
            </a:r>
            <a:endParaRPr kumimoji="1" lang="en-US" altLang="zh-CN" sz="2800" dirty="0" smtClean="0">
              <a:solidFill>
                <a:schemeClr val="bg1"/>
              </a:solidFill>
              <a:latin typeface="微软雅黑"/>
              <a:ea typeface="微软雅黑"/>
              <a:cs typeface="微软雅黑"/>
            </a:endParaRPr>
          </a:p>
          <a:p>
            <a:endParaRPr kumimoji="1" lang="en-US" altLang="zh-CN" dirty="0" smtClean="0">
              <a:solidFill>
                <a:schemeClr val="bg1"/>
              </a:solidFill>
              <a:latin typeface="微软雅黑"/>
              <a:ea typeface="微软雅黑"/>
              <a:cs typeface="微软雅黑"/>
            </a:endParaRPr>
          </a:p>
          <a:p>
            <a:r>
              <a:rPr kumimoji="1" lang="zh-CN" altLang="en-US" dirty="0" smtClean="0">
                <a:solidFill>
                  <a:srgbClr val="6CFFA4"/>
                </a:solidFill>
                <a:latin typeface="微软雅黑"/>
                <a:ea typeface="微软雅黑"/>
                <a:cs typeface="微软雅黑"/>
              </a:rPr>
              <a:t>创业的成功，越来越需要建立自己的社群和粉丝</a:t>
            </a:r>
            <a:endParaRPr kumimoji="1" lang="en-US" altLang="zh-CN" dirty="0" smtClean="0">
              <a:solidFill>
                <a:srgbClr val="6CFFA4"/>
              </a:solidFill>
              <a:latin typeface="微软雅黑"/>
              <a:ea typeface="微软雅黑"/>
              <a:cs typeface="微软雅黑"/>
            </a:endParaRPr>
          </a:p>
          <a:p>
            <a:pPr marL="285750" indent="-285750">
              <a:buFont typeface="Wingdings" charset="2"/>
              <a:buChar char="l"/>
            </a:pPr>
            <a:r>
              <a:rPr kumimoji="1" lang="zh-CN" altLang="en-US" sz="1600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用户（特别是早期用户，超级用户）</a:t>
            </a:r>
            <a:endParaRPr kumimoji="1" lang="en-US" altLang="zh-CN" sz="1600" dirty="0" smtClean="0">
              <a:solidFill>
                <a:schemeClr val="bg1"/>
              </a:solidFill>
              <a:latin typeface="微软雅黑"/>
              <a:ea typeface="微软雅黑"/>
              <a:cs typeface="微软雅黑"/>
            </a:endParaRPr>
          </a:p>
          <a:p>
            <a:pPr marL="285750" indent="-285750">
              <a:buFont typeface="Wingdings" charset="2"/>
              <a:buChar char="l"/>
            </a:pPr>
            <a:r>
              <a:rPr kumimoji="1" lang="zh-CN" altLang="en-US" sz="1600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团队伙伴，核心员工</a:t>
            </a:r>
            <a:endParaRPr kumimoji="1" lang="en-US" altLang="zh-CN" sz="1600" dirty="0" smtClean="0">
              <a:solidFill>
                <a:schemeClr val="bg1"/>
              </a:solidFill>
              <a:latin typeface="微软雅黑"/>
              <a:ea typeface="微软雅黑"/>
              <a:cs typeface="微软雅黑"/>
            </a:endParaRPr>
          </a:p>
          <a:p>
            <a:pPr marL="285750" indent="-285750">
              <a:buFont typeface="Wingdings" charset="2"/>
              <a:buChar char="l"/>
            </a:pPr>
            <a:r>
              <a:rPr kumimoji="1" lang="zh-CN" altLang="en-US" sz="1600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上下游合作伙伴资源</a:t>
            </a:r>
            <a:endParaRPr kumimoji="1" lang="en-US" altLang="zh-CN" sz="1600" dirty="0" smtClean="0">
              <a:solidFill>
                <a:schemeClr val="bg1"/>
              </a:solidFill>
              <a:latin typeface="微软雅黑"/>
              <a:ea typeface="微软雅黑"/>
              <a:cs typeface="微软雅黑"/>
            </a:endParaRPr>
          </a:p>
          <a:p>
            <a:endParaRPr kumimoji="1" lang="en-US" altLang="zh-CN" dirty="0">
              <a:solidFill>
                <a:schemeClr val="bg1"/>
              </a:solidFill>
              <a:latin typeface="微软雅黑"/>
              <a:ea typeface="微软雅黑"/>
              <a:cs typeface="微软雅黑"/>
            </a:endParaRPr>
          </a:p>
          <a:p>
            <a:r>
              <a:rPr kumimoji="1" lang="zh-CN" altLang="en-US" dirty="0" smtClean="0">
                <a:solidFill>
                  <a:srgbClr val="6CFFA4"/>
                </a:solidFill>
                <a:latin typeface="微软雅黑"/>
                <a:ea typeface="微软雅黑"/>
                <a:cs typeface="微软雅黑"/>
              </a:rPr>
              <a:t>建立以</a:t>
            </a:r>
            <a:r>
              <a:rPr kumimoji="1" lang="en-US" altLang="zh-CN" dirty="0" smtClean="0">
                <a:solidFill>
                  <a:srgbClr val="6CFFA4"/>
                </a:solidFill>
                <a:latin typeface="微软雅黑"/>
                <a:ea typeface="微软雅黑"/>
                <a:cs typeface="微软雅黑"/>
              </a:rPr>
              <a:t>token</a:t>
            </a:r>
            <a:r>
              <a:rPr kumimoji="1" lang="zh-CN" altLang="en-US" dirty="0" smtClean="0">
                <a:solidFill>
                  <a:srgbClr val="6CFFA4"/>
                </a:solidFill>
                <a:latin typeface="微软雅黑"/>
                <a:ea typeface="微软雅黑"/>
                <a:cs typeface="微软雅黑"/>
              </a:rPr>
              <a:t>为载体的价值纽带，把大家连接起来</a:t>
            </a:r>
            <a:endParaRPr kumimoji="1" lang="en-US" altLang="zh-CN" dirty="0" smtClean="0">
              <a:solidFill>
                <a:srgbClr val="6CFFA4"/>
              </a:solidFill>
              <a:latin typeface="微软雅黑"/>
              <a:ea typeface="微软雅黑"/>
              <a:cs typeface="微软雅黑"/>
            </a:endParaRPr>
          </a:p>
          <a:p>
            <a:pPr marL="285750" indent="-285750">
              <a:buFont typeface="Wingdings" charset="2"/>
              <a:buChar char="l"/>
            </a:pPr>
            <a:r>
              <a:rPr kumimoji="1" lang="en-US" altLang="zh-CN" sz="1600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Token</a:t>
            </a:r>
            <a:r>
              <a:rPr kumimoji="1" lang="zh-CN" altLang="en-US" sz="1600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是组织关系协同的激励工具</a:t>
            </a:r>
            <a:endParaRPr kumimoji="1" lang="en-US" altLang="zh-CN" sz="1600" dirty="0" smtClean="0">
              <a:solidFill>
                <a:schemeClr val="bg1"/>
              </a:solidFill>
              <a:latin typeface="微软雅黑"/>
              <a:ea typeface="微软雅黑"/>
              <a:cs typeface="微软雅黑"/>
            </a:endParaRPr>
          </a:p>
          <a:p>
            <a:pPr marL="285750" indent="-285750">
              <a:buFont typeface="Wingdings" charset="2"/>
              <a:buChar char="l"/>
            </a:pPr>
            <a:r>
              <a:rPr kumimoji="1" lang="en-US" altLang="zh-CN" sz="1600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Token</a:t>
            </a:r>
            <a:r>
              <a:rPr kumimoji="1" lang="zh-CN" altLang="en-US" sz="1600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的价值最终来自于对应的产品／服务，来自于组织协同下所产生的价值</a:t>
            </a:r>
            <a:endParaRPr kumimoji="1" lang="en-US" altLang="zh-CN" sz="1600" dirty="0" smtClean="0">
              <a:solidFill>
                <a:schemeClr val="bg1"/>
              </a:solidFill>
              <a:latin typeface="微软雅黑"/>
              <a:ea typeface="微软雅黑"/>
              <a:cs typeface="微软雅黑"/>
            </a:endParaRPr>
          </a:p>
          <a:p>
            <a:pPr marL="285750" indent="-285750">
              <a:buFont typeface="Wingdings" charset="2"/>
              <a:buChar char="l"/>
            </a:pPr>
            <a:r>
              <a:rPr kumimoji="1" lang="zh-CN" altLang="en-US" sz="1600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这种价值被认可后进入市场流通，最终被大众确认</a:t>
            </a:r>
            <a:endParaRPr kumimoji="1" lang="en-US" altLang="zh-CN" sz="1600" dirty="0" smtClean="0">
              <a:solidFill>
                <a:schemeClr val="bg1"/>
              </a:solidFill>
              <a:latin typeface="微软雅黑"/>
              <a:ea typeface="微软雅黑"/>
              <a:cs typeface="微软雅黑"/>
            </a:endParaRPr>
          </a:p>
          <a:p>
            <a:endParaRPr kumimoji="1" lang="en-US" altLang="zh-CN" dirty="0">
              <a:solidFill>
                <a:schemeClr val="bg1"/>
              </a:solidFill>
              <a:latin typeface="微软雅黑"/>
              <a:ea typeface="微软雅黑"/>
              <a:cs typeface="微软雅黑"/>
            </a:endParaRPr>
          </a:p>
          <a:p>
            <a:r>
              <a:rPr kumimoji="1" lang="zh-CN" altLang="en-US" dirty="0" smtClean="0">
                <a:solidFill>
                  <a:srgbClr val="6CFFA4"/>
                </a:solidFill>
                <a:latin typeface="微软雅黑"/>
                <a:ea typeface="微软雅黑"/>
                <a:cs typeface="微软雅黑"/>
              </a:rPr>
              <a:t>可以大大减低人们之间建立价值信任的门槛</a:t>
            </a:r>
            <a:endParaRPr kumimoji="1" lang="en-US" altLang="zh-CN" dirty="0">
              <a:solidFill>
                <a:srgbClr val="6CFFA4"/>
              </a:solidFill>
              <a:latin typeface="微软雅黑"/>
              <a:ea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31606719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32473" y="2026353"/>
            <a:ext cx="7581739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3200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互联网创业靠</a:t>
            </a:r>
            <a:r>
              <a:rPr kumimoji="1" lang="en-US" altLang="zh-CN" sz="3200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PPT   </a:t>
            </a:r>
            <a:r>
              <a:rPr kumimoji="1" lang="zh-CN" altLang="en-US" sz="3200" dirty="0" smtClean="0">
                <a:solidFill>
                  <a:srgbClr val="6CFFA4"/>
                </a:solidFill>
                <a:latin typeface="微软雅黑"/>
                <a:ea typeface="微软雅黑"/>
                <a:cs typeface="微软雅黑"/>
              </a:rPr>
              <a:t>区块链创业靠</a:t>
            </a:r>
            <a:r>
              <a:rPr kumimoji="1" lang="en-US" altLang="zh-CN" sz="3200" dirty="0" smtClean="0">
                <a:solidFill>
                  <a:srgbClr val="6CFFA4"/>
                </a:solidFill>
                <a:latin typeface="微软雅黑"/>
                <a:ea typeface="微软雅黑"/>
                <a:cs typeface="微软雅黑"/>
              </a:rPr>
              <a:t>PDF</a:t>
            </a:r>
            <a:endParaRPr kumimoji="1" lang="zh-CN" altLang="en-US" sz="3200" dirty="0">
              <a:solidFill>
                <a:srgbClr val="6CFFA4"/>
              </a:solidFill>
              <a:latin typeface="微软雅黑"/>
              <a:ea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11768766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2555903" y="852003"/>
            <a:ext cx="35639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800" dirty="0" smtClean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商业计划书</a:t>
            </a:r>
            <a:endParaRPr kumimoji="1" lang="zh-CN" altLang="en-US" sz="2800" dirty="0">
              <a:solidFill>
                <a:srgbClr val="FFFFFF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94587" y="1866900"/>
            <a:ext cx="399356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 smtClean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1</a:t>
            </a:r>
            <a:r>
              <a:rPr kumimoji="1" lang="zh-CN" altLang="en-US" sz="2400" dirty="0" smtClean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、项目名称</a:t>
            </a:r>
            <a:endParaRPr kumimoji="1" lang="en-US" altLang="zh-CN" sz="2400" dirty="0" smtClean="0">
              <a:solidFill>
                <a:srgbClr val="FFFFFF"/>
              </a:solidFill>
              <a:latin typeface="微软雅黑"/>
              <a:ea typeface="微软雅黑"/>
              <a:cs typeface="微软雅黑"/>
            </a:endParaRPr>
          </a:p>
          <a:p>
            <a:r>
              <a:rPr kumimoji="1" lang="zh-CN" altLang="zh-CN" sz="2400" dirty="0" smtClean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2</a:t>
            </a:r>
            <a:r>
              <a:rPr kumimoji="1" lang="zh-CN" altLang="en-US" sz="2400" dirty="0" smtClean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、一句话简介</a:t>
            </a:r>
            <a:endParaRPr kumimoji="1" lang="en-US" altLang="zh-CN" sz="2400" dirty="0" smtClean="0">
              <a:solidFill>
                <a:srgbClr val="FFFFFF"/>
              </a:solidFill>
              <a:latin typeface="微软雅黑"/>
              <a:ea typeface="微软雅黑"/>
              <a:cs typeface="微软雅黑"/>
            </a:endParaRPr>
          </a:p>
          <a:p>
            <a:r>
              <a:rPr kumimoji="1" lang="zh-CN" altLang="zh-CN" sz="2400" dirty="0" smtClean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3</a:t>
            </a:r>
            <a:r>
              <a:rPr kumimoji="1" lang="zh-CN" altLang="en-US" sz="2400" dirty="0" smtClean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、目标用户及痛点</a:t>
            </a:r>
            <a:endParaRPr kumimoji="1" lang="en-US" altLang="zh-CN" sz="2400" dirty="0" smtClean="0">
              <a:solidFill>
                <a:srgbClr val="FFFFFF"/>
              </a:solidFill>
              <a:latin typeface="微软雅黑"/>
              <a:ea typeface="微软雅黑"/>
              <a:cs typeface="微软雅黑"/>
            </a:endParaRPr>
          </a:p>
          <a:p>
            <a:r>
              <a:rPr kumimoji="1" lang="zh-CN" altLang="zh-CN" sz="2400" dirty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4</a:t>
            </a:r>
            <a:r>
              <a:rPr kumimoji="1" lang="zh-CN" altLang="en-US" sz="2400" dirty="0" smtClean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、产品价值及竞争力</a:t>
            </a:r>
            <a:endParaRPr kumimoji="1" lang="en-US" altLang="zh-CN" sz="2400" dirty="0" smtClean="0">
              <a:solidFill>
                <a:srgbClr val="FFFFFF"/>
              </a:solidFill>
              <a:latin typeface="微软雅黑"/>
              <a:ea typeface="微软雅黑"/>
              <a:cs typeface="微软雅黑"/>
            </a:endParaRPr>
          </a:p>
          <a:p>
            <a:r>
              <a:rPr kumimoji="1" lang="zh-CN" altLang="zh-CN" sz="2400" dirty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5</a:t>
            </a:r>
            <a:r>
              <a:rPr kumimoji="1" lang="zh-CN" altLang="en-US" sz="2400" dirty="0" smtClean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、市场规模</a:t>
            </a:r>
            <a:endParaRPr kumimoji="1" lang="en-US" altLang="zh-CN" sz="2400" dirty="0" smtClean="0">
              <a:solidFill>
                <a:srgbClr val="FFFFFF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867257" y="1866900"/>
            <a:ext cx="397642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zh-CN" sz="2400" dirty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6</a:t>
            </a:r>
            <a:r>
              <a:rPr kumimoji="1" lang="zh-CN" altLang="en-US" sz="2400" dirty="0" smtClean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、获客途径</a:t>
            </a:r>
            <a:endParaRPr kumimoji="1" lang="en-US" altLang="zh-CN" sz="2400" dirty="0" smtClean="0">
              <a:solidFill>
                <a:srgbClr val="FFFFFF"/>
              </a:solidFill>
              <a:latin typeface="微软雅黑"/>
              <a:ea typeface="微软雅黑"/>
              <a:cs typeface="微软雅黑"/>
            </a:endParaRPr>
          </a:p>
          <a:p>
            <a:r>
              <a:rPr kumimoji="1" lang="zh-CN" altLang="zh-CN" sz="2400" dirty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7</a:t>
            </a:r>
            <a:r>
              <a:rPr kumimoji="1" lang="zh-CN" altLang="en-US" sz="2400" dirty="0" smtClean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、盈利模式</a:t>
            </a:r>
            <a:endParaRPr kumimoji="1" lang="en-US" altLang="zh-CN" sz="2400" dirty="0" smtClean="0">
              <a:solidFill>
                <a:srgbClr val="FFFFFF"/>
              </a:solidFill>
              <a:latin typeface="微软雅黑"/>
              <a:ea typeface="微软雅黑"/>
              <a:cs typeface="微软雅黑"/>
            </a:endParaRPr>
          </a:p>
          <a:p>
            <a:r>
              <a:rPr kumimoji="1" lang="zh-CN" altLang="zh-CN" sz="2400" dirty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8</a:t>
            </a:r>
            <a:r>
              <a:rPr kumimoji="1" lang="zh-CN" altLang="en-US" sz="2400" dirty="0" smtClean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、团队情况</a:t>
            </a:r>
            <a:endParaRPr kumimoji="1" lang="en-US" altLang="zh-CN" sz="2400" dirty="0" smtClean="0">
              <a:solidFill>
                <a:srgbClr val="FFFFFF"/>
              </a:solidFill>
              <a:latin typeface="微软雅黑"/>
              <a:ea typeface="微软雅黑"/>
              <a:cs typeface="微软雅黑"/>
            </a:endParaRPr>
          </a:p>
          <a:p>
            <a:r>
              <a:rPr kumimoji="1" lang="zh-CN" altLang="zh-CN" sz="2400" dirty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9</a:t>
            </a:r>
            <a:r>
              <a:rPr kumimoji="1" lang="zh-CN" altLang="en-US" sz="2400" dirty="0" smtClean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、现阶段股权分配</a:t>
            </a:r>
            <a:endParaRPr kumimoji="1" lang="en-US" altLang="zh-CN" sz="2400" dirty="0" smtClean="0">
              <a:solidFill>
                <a:srgbClr val="FFFFFF"/>
              </a:solidFill>
              <a:latin typeface="微软雅黑"/>
              <a:ea typeface="微软雅黑"/>
              <a:cs typeface="微软雅黑"/>
            </a:endParaRPr>
          </a:p>
          <a:p>
            <a:r>
              <a:rPr kumimoji="1" lang="zh-CN" altLang="zh-CN" sz="2400" dirty="0" smtClean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1</a:t>
            </a:r>
            <a:r>
              <a:rPr kumimoji="1" lang="zh-CN" altLang="zh-CN" sz="2400" dirty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0</a:t>
            </a:r>
            <a:r>
              <a:rPr kumimoji="1" lang="zh-CN" altLang="en-US" sz="2400" dirty="0" smtClean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、融资比例及资金用途</a:t>
            </a:r>
            <a:endParaRPr kumimoji="1" lang="zh-CN" altLang="en-US" sz="2400" dirty="0">
              <a:solidFill>
                <a:srgbClr val="FFFFFF"/>
              </a:solidFill>
              <a:latin typeface="微软雅黑"/>
              <a:ea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5745363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329251" y="872791"/>
            <a:ext cx="25055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 smtClean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公链的白皮书</a:t>
            </a:r>
            <a:endParaRPr kumimoji="1" lang="zh-CN" altLang="en-US" sz="2800" dirty="0">
              <a:solidFill>
                <a:srgbClr val="FFFFFF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580947" y="1533324"/>
            <a:ext cx="2150856" cy="2977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dirty="0" smtClean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1</a:t>
            </a:r>
            <a:r>
              <a:rPr kumimoji="1" lang="zh-CN" altLang="en-US" dirty="0" smtClean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、前景分析</a:t>
            </a:r>
            <a:endParaRPr kumimoji="1" lang="en-US" altLang="zh-CN" dirty="0" smtClean="0">
              <a:solidFill>
                <a:srgbClr val="FFFFFF"/>
              </a:solidFill>
              <a:latin typeface="微软雅黑"/>
              <a:ea typeface="微软雅黑"/>
              <a:cs typeface="微软雅黑"/>
            </a:endParaRPr>
          </a:p>
          <a:p>
            <a:pPr>
              <a:lnSpc>
                <a:spcPct val="150000"/>
              </a:lnSpc>
            </a:pPr>
            <a:r>
              <a:rPr kumimoji="1" lang="zh-CN" altLang="zh-CN" dirty="0" smtClean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2</a:t>
            </a:r>
            <a:r>
              <a:rPr kumimoji="1" lang="zh-CN" altLang="en-US" dirty="0" smtClean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、项目简介</a:t>
            </a:r>
            <a:endParaRPr kumimoji="1" lang="en-US" altLang="zh-CN" dirty="0" smtClean="0">
              <a:solidFill>
                <a:srgbClr val="FFFFFF"/>
              </a:solidFill>
              <a:latin typeface="微软雅黑"/>
              <a:ea typeface="微软雅黑"/>
              <a:cs typeface="微软雅黑"/>
            </a:endParaRPr>
          </a:p>
          <a:p>
            <a:pPr>
              <a:lnSpc>
                <a:spcPct val="150000"/>
              </a:lnSpc>
            </a:pPr>
            <a:r>
              <a:rPr kumimoji="1" lang="zh-CN" altLang="zh-CN" dirty="0" smtClean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3</a:t>
            </a:r>
            <a:r>
              <a:rPr kumimoji="1" lang="zh-CN" altLang="en-US" dirty="0" smtClean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、设计使命</a:t>
            </a:r>
            <a:endParaRPr kumimoji="1" lang="en-US" altLang="zh-CN" dirty="0" smtClean="0">
              <a:solidFill>
                <a:srgbClr val="FFFFFF"/>
              </a:solidFill>
              <a:latin typeface="微软雅黑"/>
              <a:ea typeface="微软雅黑"/>
              <a:cs typeface="微软雅黑"/>
            </a:endParaRPr>
          </a:p>
          <a:p>
            <a:pPr>
              <a:lnSpc>
                <a:spcPct val="150000"/>
              </a:lnSpc>
            </a:pPr>
            <a:r>
              <a:rPr kumimoji="1" lang="zh-CN" altLang="zh-CN" dirty="0" smtClean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4</a:t>
            </a:r>
            <a:r>
              <a:rPr kumimoji="1" lang="zh-CN" altLang="en-US" dirty="0" smtClean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、经济模型</a:t>
            </a:r>
            <a:endParaRPr kumimoji="1" lang="en-US" altLang="zh-CN" dirty="0" smtClean="0">
              <a:solidFill>
                <a:srgbClr val="FFFFFF"/>
              </a:solidFill>
              <a:latin typeface="微软雅黑"/>
              <a:ea typeface="微软雅黑"/>
              <a:cs typeface="微软雅黑"/>
            </a:endParaRPr>
          </a:p>
          <a:p>
            <a:pPr>
              <a:lnSpc>
                <a:spcPct val="150000"/>
              </a:lnSpc>
            </a:pPr>
            <a:r>
              <a:rPr kumimoji="1" lang="zh-CN" altLang="zh-CN" dirty="0" smtClean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5</a:t>
            </a:r>
            <a:r>
              <a:rPr kumimoji="1" lang="zh-CN" altLang="en-US" dirty="0" smtClean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、技术设计特点</a:t>
            </a:r>
            <a:endParaRPr kumimoji="1" lang="en-US" altLang="zh-CN" dirty="0" smtClean="0">
              <a:solidFill>
                <a:srgbClr val="FFFFFF"/>
              </a:solidFill>
              <a:latin typeface="微软雅黑"/>
              <a:ea typeface="微软雅黑"/>
              <a:cs typeface="微软雅黑"/>
            </a:endParaRPr>
          </a:p>
          <a:p>
            <a:pPr>
              <a:lnSpc>
                <a:spcPct val="150000"/>
              </a:lnSpc>
            </a:pPr>
            <a:r>
              <a:rPr kumimoji="1" lang="zh-CN" altLang="zh-CN" dirty="0" smtClean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6</a:t>
            </a:r>
            <a:r>
              <a:rPr kumimoji="1" lang="zh-CN" altLang="en-US" dirty="0" smtClean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、开源社区</a:t>
            </a:r>
            <a:endParaRPr kumimoji="1" lang="en-US" altLang="zh-CN" dirty="0" smtClean="0">
              <a:solidFill>
                <a:srgbClr val="FFFFFF"/>
              </a:solidFill>
              <a:latin typeface="微软雅黑"/>
              <a:ea typeface="微软雅黑"/>
              <a:cs typeface="微软雅黑"/>
            </a:endParaRPr>
          </a:p>
          <a:p>
            <a:pPr>
              <a:lnSpc>
                <a:spcPct val="150000"/>
              </a:lnSpc>
            </a:pPr>
            <a:r>
              <a:rPr kumimoji="1" lang="zh-CN" altLang="zh-CN" dirty="0" smtClean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7</a:t>
            </a:r>
            <a:r>
              <a:rPr kumimoji="1" lang="zh-CN" altLang="en-US" dirty="0" smtClean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、发展规划</a:t>
            </a:r>
            <a:endParaRPr kumimoji="1" lang="zh-CN" altLang="en-US" dirty="0">
              <a:solidFill>
                <a:srgbClr val="FFFFFF"/>
              </a:solidFill>
              <a:latin typeface="微软雅黑"/>
              <a:ea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39688062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555903" y="852003"/>
            <a:ext cx="35639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800" dirty="0" smtClean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DAPP</a:t>
            </a:r>
            <a:r>
              <a:rPr kumimoji="1" lang="zh-CN" altLang="en-US" sz="2800" dirty="0" smtClean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白皮书</a:t>
            </a:r>
            <a:endParaRPr kumimoji="1" lang="zh-CN" altLang="en-US" sz="2800" dirty="0">
              <a:solidFill>
                <a:srgbClr val="FFFFFF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303488" y="1969885"/>
            <a:ext cx="34036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 smtClean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1</a:t>
            </a:r>
            <a:r>
              <a:rPr kumimoji="1" lang="zh-CN" altLang="en-US" sz="2400" dirty="0" smtClean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、项目名称</a:t>
            </a:r>
            <a:endParaRPr kumimoji="1" lang="en-US" altLang="zh-CN" sz="2400" dirty="0" smtClean="0">
              <a:solidFill>
                <a:srgbClr val="FFFFFF"/>
              </a:solidFill>
              <a:latin typeface="微软雅黑"/>
              <a:ea typeface="微软雅黑"/>
              <a:cs typeface="微软雅黑"/>
            </a:endParaRPr>
          </a:p>
          <a:p>
            <a:r>
              <a:rPr kumimoji="1" lang="zh-CN" altLang="zh-CN" sz="2400" dirty="0" smtClean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2</a:t>
            </a:r>
            <a:r>
              <a:rPr kumimoji="1" lang="zh-CN" altLang="en-US" sz="2400" dirty="0" smtClean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、一句话简介</a:t>
            </a:r>
            <a:endParaRPr kumimoji="1" lang="en-US" altLang="zh-CN" sz="2400" dirty="0" smtClean="0">
              <a:solidFill>
                <a:srgbClr val="FFFFFF"/>
              </a:solidFill>
              <a:latin typeface="微软雅黑"/>
              <a:ea typeface="微软雅黑"/>
              <a:cs typeface="微软雅黑"/>
            </a:endParaRPr>
          </a:p>
          <a:p>
            <a:r>
              <a:rPr kumimoji="1" lang="zh-CN" altLang="zh-CN" sz="2400" dirty="0" smtClean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3</a:t>
            </a:r>
            <a:r>
              <a:rPr kumimoji="1" lang="zh-CN" altLang="en-US" sz="2400" dirty="0" smtClean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、目标用户及痛点</a:t>
            </a:r>
            <a:endParaRPr kumimoji="1" lang="en-US" altLang="zh-CN" sz="2400" dirty="0" smtClean="0">
              <a:solidFill>
                <a:srgbClr val="FFFFFF"/>
              </a:solidFill>
              <a:latin typeface="微软雅黑"/>
              <a:ea typeface="微软雅黑"/>
              <a:cs typeface="微软雅黑"/>
            </a:endParaRPr>
          </a:p>
          <a:p>
            <a:r>
              <a:rPr kumimoji="1" lang="en-US" altLang="zh-CN" sz="2400" dirty="0" smtClean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4</a:t>
            </a:r>
            <a:r>
              <a:rPr kumimoji="1" lang="zh-CN" altLang="en-US" sz="2400" dirty="0" smtClean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、市场规模</a:t>
            </a:r>
            <a:endParaRPr kumimoji="1" lang="en-US" altLang="zh-CN" sz="2400" dirty="0" smtClean="0">
              <a:solidFill>
                <a:srgbClr val="FFFFFF"/>
              </a:solidFill>
              <a:latin typeface="微软雅黑"/>
              <a:ea typeface="微软雅黑"/>
              <a:cs typeface="微软雅黑"/>
            </a:endParaRPr>
          </a:p>
          <a:p>
            <a:endParaRPr kumimoji="1" lang="en-US" altLang="zh-CN" sz="2400" dirty="0" smtClean="0">
              <a:solidFill>
                <a:srgbClr val="FFFFFF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867258" y="1969885"/>
            <a:ext cx="321517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 smtClean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5</a:t>
            </a:r>
            <a:r>
              <a:rPr kumimoji="1" lang="zh-CN" altLang="en-US" sz="2400" dirty="0" smtClean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、盈利模式</a:t>
            </a:r>
            <a:endParaRPr kumimoji="1" lang="en-US" altLang="zh-CN" sz="2400" dirty="0" smtClean="0">
              <a:solidFill>
                <a:srgbClr val="FFFFFF"/>
              </a:solidFill>
              <a:latin typeface="微软雅黑"/>
              <a:ea typeface="微软雅黑"/>
              <a:cs typeface="微软雅黑"/>
            </a:endParaRPr>
          </a:p>
          <a:p>
            <a:r>
              <a:rPr kumimoji="1" lang="zh-CN" altLang="zh-CN" sz="2400" dirty="0" smtClean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6</a:t>
            </a:r>
            <a:r>
              <a:rPr kumimoji="1" lang="zh-CN" altLang="en-US" sz="2400" dirty="0" smtClean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、</a:t>
            </a:r>
            <a:r>
              <a:rPr kumimoji="1" lang="en-US" altLang="zh-CN" sz="2400" dirty="0" smtClean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token</a:t>
            </a:r>
            <a:r>
              <a:rPr kumimoji="1" lang="zh-CN" altLang="en-US" sz="2400" dirty="0" smtClean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经济模型</a:t>
            </a:r>
            <a:endParaRPr kumimoji="1" lang="en-US" altLang="zh-CN" sz="2400" dirty="0" smtClean="0">
              <a:solidFill>
                <a:srgbClr val="FFFFFF"/>
              </a:solidFill>
              <a:latin typeface="微软雅黑"/>
              <a:ea typeface="微软雅黑"/>
              <a:cs typeface="微软雅黑"/>
            </a:endParaRPr>
          </a:p>
          <a:p>
            <a:r>
              <a:rPr kumimoji="1" lang="en-US" altLang="zh-CN" dirty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 </a:t>
            </a:r>
            <a:r>
              <a:rPr kumimoji="1" lang="en-US" altLang="zh-CN" dirty="0" smtClean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        </a:t>
            </a:r>
            <a:r>
              <a:rPr kumimoji="1" lang="zh-CN" altLang="zh-CN" dirty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＊</a:t>
            </a:r>
            <a:r>
              <a:rPr kumimoji="1" lang="zh-CN" altLang="en-US" dirty="0" smtClean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生态激励机制</a:t>
            </a:r>
            <a:endParaRPr kumimoji="1" lang="en-US" altLang="zh-CN" dirty="0" smtClean="0">
              <a:solidFill>
                <a:srgbClr val="FFFFFF"/>
              </a:solidFill>
              <a:latin typeface="微软雅黑"/>
              <a:ea typeface="微软雅黑"/>
              <a:cs typeface="微软雅黑"/>
            </a:endParaRPr>
          </a:p>
          <a:p>
            <a:r>
              <a:rPr kumimoji="1" lang="en-US" altLang="zh-CN" dirty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 </a:t>
            </a:r>
            <a:r>
              <a:rPr kumimoji="1" lang="en-US" altLang="zh-CN" dirty="0" smtClean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        </a:t>
            </a:r>
            <a:r>
              <a:rPr kumimoji="1" lang="zh-CN" altLang="en-US" dirty="0" smtClean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＊</a:t>
            </a:r>
            <a:r>
              <a:rPr kumimoji="1" lang="en-US" altLang="zh-CN" dirty="0" smtClean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Token </a:t>
            </a:r>
            <a:r>
              <a:rPr kumimoji="1" lang="zh-CN" altLang="en-US" dirty="0" smtClean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分配机制</a:t>
            </a:r>
            <a:endParaRPr kumimoji="1" lang="en-US" altLang="zh-CN" dirty="0" smtClean="0">
              <a:solidFill>
                <a:srgbClr val="FFFFFF"/>
              </a:solidFill>
              <a:latin typeface="微软雅黑"/>
              <a:ea typeface="微软雅黑"/>
              <a:cs typeface="微软雅黑"/>
            </a:endParaRPr>
          </a:p>
          <a:p>
            <a:r>
              <a:rPr kumimoji="1" lang="en-US" altLang="zh-CN" sz="2400" dirty="0" smtClean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7</a:t>
            </a:r>
            <a:r>
              <a:rPr kumimoji="1" lang="zh-CN" altLang="en-US" sz="2400" dirty="0" smtClean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、资金用途</a:t>
            </a:r>
            <a:endParaRPr kumimoji="1" lang="en-US" altLang="zh-CN" sz="2400" dirty="0" smtClean="0">
              <a:solidFill>
                <a:srgbClr val="FFFFFF"/>
              </a:solidFill>
              <a:latin typeface="微软雅黑"/>
              <a:ea typeface="微软雅黑"/>
              <a:cs typeface="微软雅黑"/>
            </a:endParaRPr>
          </a:p>
          <a:p>
            <a:r>
              <a:rPr kumimoji="1" lang="zh-CN" altLang="zh-CN" sz="2400" dirty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8</a:t>
            </a:r>
            <a:r>
              <a:rPr kumimoji="1" lang="zh-CN" altLang="en-US" sz="2400" dirty="0" smtClean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、团队情况</a:t>
            </a:r>
            <a:endParaRPr kumimoji="1" lang="en-US" altLang="zh-CN" sz="2400" dirty="0" smtClean="0">
              <a:solidFill>
                <a:srgbClr val="FFFFFF"/>
              </a:solidFill>
              <a:latin typeface="微软雅黑"/>
              <a:ea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24810383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WechatIMG2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5533" y="1517987"/>
            <a:ext cx="2865000" cy="29128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015533" y="1000278"/>
            <a:ext cx="2757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dirty="0" smtClean="0">
                <a:solidFill>
                  <a:srgbClr val="6CFFA4"/>
                </a:solidFill>
                <a:latin typeface="微软雅黑"/>
                <a:ea typeface="微软雅黑"/>
                <a:cs typeface="微软雅黑"/>
              </a:rPr>
              <a:t>关注</a:t>
            </a:r>
            <a:r>
              <a:rPr kumimoji="1" lang="en-US" altLang="zh-CN" dirty="0" smtClean="0">
                <a:solidFill>
                  <a:srgbClr val="6CFFA4"/>
                </a:solidFill>
                <a:latin typeface="微软雅黑"/>
                <a:ea typeface="微软雅黑"/>
                <a:cs typeface="微软雅黑"/>
              </a:rPr>
              <a:t>D26</a:t>
            </a:r>
            <a:r>
              <a:rPr kumimoji="1" lang="zh-CN" altLang="en-US" dirty="0" smtClean="0">
                <a:solidFill>
                  <a:srgbClr val="6CFFA4"/>
                </a:solidFill>
                <a:latin typeface="微软雅黑"/>
                <a:ea typeface="微软雅黑"/>
                <a:cs typeface="微软雅黑"/>
              </a:rPr>
              <a:t>区－大赛报名</a:t>
            </a:r>
            <a:endParaRPr kumimoji="1" lang="zh-CN" altLang="en-US" dirty="0">
              <a:solidFill>
                <a:srgbClr val="6CFFA4"/>
              </a:solidFill>
              <a:latin typeface="微软雅黑"/>
              <a:ea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34373351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066800" y="1509236"/>
            <a:ext cx="71628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互联网创业要细分赛道</a:t>
            </a:r>
            <a:r>
              <a:rPr kumimoji="1" lang="en-US" altLang="zh-CN" sz="2400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     </a:t>
            </a:r>
            <a:r>
              <a:rPr kumimoji="1" lang="zh-CN" altLang="en-US" sz="2400" dirty="0" smtClean="0">
                <a:solidFill>
                  <a:srgbClr val="6CFFA4"/>
                </a:solidFill>
                <a:latin typeface="微软雅黑"/>
                <a:ea typeface="微软雅黑"/>
                <a:cs typeface="微软雅黑"/>
              </a:rPr>
              <a:t>区块链创业要颠覆寡头</a:t>
            </a:r>
            <a:endParaRPr kumimoji="1" lang="en-US" altLang="zh-CN" sz="2400" dirty="0" smtClean="0">
              <a:solidFill>
                <a:srgbClr val="6CFFA4"/>
              </a:solidFill>
              <a:latin typeface="微软雅黑"/>
              <a:ea typeface="微软雅黑"/>
              <a:cs typeface="微软雅黑"/>
            </a:endParaRPr>
          </a:p>
          <a:p>
            <a:endParaRPr kumimoji="1" lang="en-US" altLang="zh-CN" sz="2400" dirty="0" smtClean="0">
              <a:solidFill>
                <a:schemeClr val="bg1"/>
              </a:solidFill>
              <a:latin typeface="微软雅黑"/>
              <a:ea typeface="微软雅黑"/>
              <a:cs typeface="微软雅黑"/>
            </a:endParaRPr>
          </a:p>
          <a:p>
            <a:r>
              <a:rPr kumimoji="1" lang="zh-CN" altLang="en-US" sz="2400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互联网时代赚税收收入</a:t>
            </a:r>
            <a:r>
              <a:rPr kumimoji="1" lang="en-US" altLang="zh-CN" sz="2400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     </a:t>
            </a:r>
            <a:r>
              <a:rPr kumimoji="1" lang="zh-CN" altLang="en-US" sz="2400" dirty="0" smtClean="0">
                <a:solidFill>
                  <a:srgbClr val="6CFFA4"/>
                </a:solidFill>
                <a:latin typeface="微软雅黑"/>
                <a:ea typeface="微软雅黑"/>
                <a:cs typeface="微软雅黑"/>
              </a:rPr>
              <a:t>区块链时代赚睡后收入</a:t>
            </a:r>
            <a:endParaRPr kumimoji="1" lang="en-US" altLang="zh-CN" sz="2400" dirty="0" smtClean="0">
              <a:solidFill>
                <a:srgbClr val="6CFFA4"/>
              </a:solidFill>
              <a:latin typeface="微软雅黑"/>
              <a:ea typeface="微软雅黑"/>
              <a:cs typeface="微软雅黑"/>
            </a:endParaRPr>
          </a:p>
          <a:p>
            <a:endParaRPr kumimoji="1" lang="en-US" altLang="zh-CN" sz="2400" dirty="0" smtClean="0">
              <a:solidFill>
                <a:schemeClr val="bg1"/>
              </a:solidFill>
              <a:latin typeface="微软雅黑"/>
              <a:ea typeface="微软雅黑"/>
              <a:cs typeface="微软雅黑"/>
            </a:endParaRPr>
          </a:p>
          <a:p>
            <a:r>
              <a:rPr kumimoji="1" lang="zh-CN" altLang="en-US" sz="2400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互联网创业讲</a:t>
            </a:r>
            <a:r>
              <a:rPr kumimoji="1" lang="zh-CN" altLang="en-US" sz="2400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用户需求</a:t>
            </a:r>
            <a:r>
              <a:rPr kumimoji="1" lang="en-US" altLang="zh-CN" sz="2400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     </a:t>
            </a:r>
            <a:r>
              <a:rPr kumimoji="1" lang="zh-CN" altLang="en-US" sz="2400" dirty="0" smtClean="0">
                <a:solidFill>
                  <a:srgbClr val="6CFFA4"/>
                </a:solidFill>
                <a:latin typeface="微软雅黑"/>
                <a:ea typeface="微软雅黑"/>
                <a:cs typeface="微软雅黑"/>
              </a:rPr>
              <a:t>区块链创业讲</a:t>
            </a:r>
            <a:r>
              <a:rPr kumimoji="1" lang="zh-CN" altLang="en-US" sz="2400" dirty="0" smtClean="0">
                <a:solidFill>
                  <a:srgbClr val="6CFFA4"/>
                </a:solidFill>
                <a:latin typeface="微软雅黑"/>
                <a:ea typeface="微软雅黑"/>
                <a:cs typeface="微软雅黑"/>
              </a:rPr>
              <a:t>通证</a:t>
            </a:r>
            <a:r>
              <a:rPr kumimoji="1" lang="zh-CN" altLang="en-US" sz="2400" dirty="0" smtClean="0">
                <a:solidFill>
                  <a:srgbClr val="6CFFA4"/>
                </a:solidFill>
                <a:latin typeface="微软雅黑"/>
                <a:ea typeface="微软雅黑"/>
                <a:cs typeface="微软雅黑"/>
              </a:rPr>
              <a:t>经济</a:t>
            </a:r>
            <a:endParaRPr kumimoji="1" lang="en-US" altLang="zh-CN" sz="2400" dirty="0" smtClean="0">
              <a:solidFill>
                <a:srgbClr val="6CFFA4"/>
              </a:solidFill>
              <a:latin typeface="微软雅黑"/>
              <a:ea typeface="微软雅黑"/>
              <a:cs typeface="微软雅黑"/>
            </a:endParaRPr>
          </a:p>
          <a:p>
            <a:endParaRPr kumimoji="1" lang="en-US" altLang="zh-CN" sz="2400" dirty="0">
              <a:solidFill>
                <a:srgbClr val="6CFFA4"/>
              </a:solidFill>
              <a:latin typeface="微软雅黑"/>
              <a:ea typeface="微软雅黑"/>
              <a:cs typeface="微软雅黑"/>
            </a:endParaRPr>
          </a:p>
          <a:p>
            <a:r>
              <a:rPr kumimoji="1" lang="zh-CN" altLang="en-US" sz="2400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互联网谈产品</a:t>
            </a:r>
            <a:r>
              <a:rPr kumimoji="1" lang="en-US" altLang="zh-CN" sz="2400" dirty="0" smtClean="0">
                <a:solidFill>
                  <a:srgbClr val="6CFFA4"/>
                </a:solidFill>
                <a:latin typeface="微软雅黑"/>
                <a:ea typeface="微软雅黑"/>
                <a:cs typeface="微软雅黑"/>
              </a:rPr>
              <a:t>                  </a:t>
            </a:r>
            <a:r>
              <a:rPr kumimoji="1" lang="zh-CN" altLang="en-US" sz="2400" dirty="0" smtClean="0">
                <a:solidFill>
                  <a:srgbClr val="6CFFA4"/>
                </a:solidFill>
                <a:latin typeface="微软雅黑"/>
                <a:ea typeface="微软雅黑"/>
                <a:cs typeface="微软雅黑"/>
              </a:rPr>
              <a:t>区块链谈人性</a:t>
            </a:r>
            <a:endParaRPr kumimoji="1" lang="en-US" altLang="zh-CN" sz="2400" dirty="0" smtClean="0">
              <a:solidFill>
                <a:srgbClr val="6CFFA4"/>
              </a:solidFill>
              <a:latin typeface="微软雅黑"/>
              <a:ea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26027618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WechatIMG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222" y="0"/>
            <a:ext cx="2891773" cy="5143500"/>
          </a:xfrm>
          <a:prstGeom prst="rect">
            <a:avLst/>
          </a:prstGeom>
        </p:spPr>
      </p:pic>
      <p:pic>
        <p:nvPicPr>
          <p:cNvPr id="3" name="图片 2" descr="WechatIMG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4107" y="0"/>
            <a:ext cx="289177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0896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WechatIMG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3629" y="0"/>
            <a:ext cx="2891773" cy="5143500"/>
          </a:xfrm>
          <a:prstGeom prst="rect">
            <a:avLst/>
          </a:prstGeom>
        </p:spPr>
      </p:pic>
      <p:pic>
        <p:nvPicPr>
          <p:cNvPr id="3" name="图片 2" descr="WechatIMG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8318" y="0"/>
            <a:ext cx="289177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603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667002" y="1117601"/>
            <a:ext cx="4457698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charset="2"/>
              <a:buChar char="²"/>
            </a:pPr>
            <a:r>
              <a:rPr kumimoji="1" lang="zh-CN" altLang="en-US" sz="2800" dirty="0" smtClean="0">
                <a:solidFill>
                  <a:srgbClr val="6CFFA4"/>
                </a:solidFill>
                <a:latin typeface="微软雅黑"/>
                <a:ea typeface="微软雅黑"/>
                <a:cs typeface="微软雅黑"/>
              </a:rPr>
              <a:t>明确刚需</a:t>
            </a:r>
            <a:endParaRPr kumimoji="1" lang="en-US" altLang="zh-CN" sz="2800" dirty="0" smtClean="0">
              <a:solidFill>
                <a:srgbClr val="6CFFA4"/>
              </a:solidFill>
              <a:latin typeface="微软雅黑"/>
              <a:ea typeface="微软雅黑"/>
              <a:cs typeface="微软雅黑"/>
            </a:endParaRPr>
          </a:p>
          <a:p>
            <a:pPr marL="457200" indent="-457200">
              <a:buFont typeface="Wingdings" charset="2"/>
              <a:buChar char="²"/>
            </a:pPr>
            <a:endParaRPr kumimoji="1" lang="en-US" altLang="zh-CN" sz="2800" dirty="0" smtClean="0">
              <a:solidFill>
                <a:srgbClr val="6CFFA4"/>
              </a:solidFill>
              <a:latin typeface="微软雅黑"/>
              <a:ea typeface="微软雅黑"/>
              <a:cs typeface="微软雅黑"/>
            </a:endParaRPr>
          </a:p>
          <a:p>
            <a:pPr marL="457200" indent="-457200">
              <a:buFont typeface="Wingdings" charset="2"/>
              <a:buChar char="²"/>
            </a:pPr>
            <a:r>
              <a:rPr kumimoji="1" lang="en-US" altLang="zh-CN" sz="2800" dirty="0" smtClean="0">
                <a:solidFill>
                  <a:srgbClr val="6CFFA4"/>
                </a:solidFill>
                <a:latin typeface="微软雅黑"/>
                <a:ea typeface="微软雅黑"/>
                <a:cs typeface="微软雅黑"/>
              </a:rPr>
              <a:t>Token</a:t>
            </a:r>
            <a:r>
              <a:rPr kumimoji="1" lang="zh-CN" altLang="en-US" sz="2800" dirty="0" smtClean="0">
                <a:solidFill>
                  <a:srgbClr val="6CFFA4"/>
                </a:solidFill>
                <a:latin typeface="微软雅黑"/>
                <a:ea typeface="微软雅黑"/>
                <a:cs typeface="微软雅黑"/>
              </a:rPr>
              <a:t>的合规性</a:t>
            </a:r>
            <a:endParaRPr kumimoji="1" lang="en-US" altLang="zh-CN" sz="2800" dirty="0">
              <a:solidFill>
                <a:srgbClr val="6CFFA4"/>
              </a:solidFill>
              <a:latin typeface="微软雅黑"/>
              <a:ea typeface="微软雅黑"/>
              <a:cs typeface="微软雅黑"/>
            </a:endParaRPr>
          </a:p>
          <a:p>
            <a:pPr marL="457200" indent="-457200">
              <a:buFont typeface="Wingdings" charset="2"/>
              <a:buChar char="²"/>
            </a:pPr>
            <a:endParaRPr kumimoji="1" lang="en-US" altLang="zh-CN" sz="2800" dirty="0">
              <a:solidFill>
                <a:srgbClr val="6CFFA4"/>
              </a:solidFill>
              <a:latin typeface="微软雅黑"/>
              <a:ea typeface="微软雅黑"/>
              <a:cs typeface="微软雅黑"/>
            </a:endParaRPr>
          </a:p>
          <a:p>
            <a:pPr marL="457200" indent="-457200">
              <a:buFont typeface="Wingdings" charset="2"/>
              <a:buChar char="²"/>
            </a:pPr>
            <a:r>
              <a:rPr kumimoji="1" lang="en-US" altLang="zh-CN" sz="2800" dirty="0" smtClean="0">
                <a:solidFill>
                  <a:srgbClr val="6CFFA4"/>
                </a:solidFill>
                <a:latin typeface="微软雅黑"/>
                <a:ea typeface="微软雅黑"/>
                <a:cs typeface="微软雅黑"/>
              </a:rPr>
              <a:t>BP</a:t>
            </a:r>
            <a:r>
              <a:rPr kumimoji="1" lang="zh-CN" altLang="en-US" sz="2800" dirty="0" smtClean="0">
                <a:solidFill>
                  <a:srgbClr val="6CFFA4"/>
                </a:solidFill>
                <a:latin typeface="微软雅黑"/>
                <a:ea typeface="微软雅黑"/>
                <a:cs typeface="微软雅黑"/>
              </a:rPr>
              <a:t>及白皮书的撰写</a:t>
            </a:r>
            <a:endParaRPr kumimoji="1" lang="en-US" altLang="zh-CN" sz="2800" dirty="0" smtClean="0">
              <a:solidFill>
                <a:srgbClr val="6CFFA4"/>
              </a:solidFill>
              <a:latin typeface="微软雅黑"/>
              <a:ea typeface="微软雅黑"/>
              <a:cs typeface="微软雅黑"/>
            </a:endParaRPr>
          </a:p>
          <a:p>
            <a:pPr marL="457200" indent="-457200">
              <a:buFont typeface="Wingdings" charset="2"/>
              <a:buChar char="²"/>
            </a:pPr>
            <a:endParaRPr kumimoji="1" lang="en-US" altLang="zh-CN" sz="2800" dirty="0">
              <a:solidFill>
                <a:srgbClr val="6CFFA4"/>
              </a:solidFill>
              <a:latin typeface="微软雅黑"/>
              <a:ea typeface="微软雅黑"/>
              <a:cs typeface="微软雅黑"/>
            </a:endParaRPr>
          </a:p>
          <a:p>
            <a:pPr marL="457200" indent="-457200">
              <a:buFont typeface="Wingdings" charset="2"/>
              <a:buChar char="²"/>
            </a:pPr>
            <a:r>
              <a:rPr kumimoji="1" lang="zh-CN" altLang="en-US" sz="2800" dirty="0" smtClean="0">
                <a:solidFill>
                  <a:srgbClr val="6CFFA4"/>
                </a:solidFill>
                <a:latin typeface="微软雅黑"/>
                <a:ea typeface="微软雅黑"/>
                <a:cs typeface="微软雅黑"/>
              </a:rPr>
              <a:t>参赛注意事项</a:t>
            </a:r>
            <a:endParaRPr kumimoji="1" lang="en-US" altLang="zh-CN" sz="2800" dirty="0">
              <a:solidFill>
                <a:srgbClr val="6CFFA4"/>
              </a:solidFill>
              <a:latin typeface="微软雅黑"/>
              <a:ea typeface="微软雅黑"/>
              <a:cs typeface="微软雅黑"/>
            </a:endParaRP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881989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0007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1583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0008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1809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0009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4410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001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409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001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7333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516</TotalTime>
  <Words>466</Words>
  <Application>Microsoft Macintosh PowerPoint</Application>
  <PresentationFormat>全屏显示(16:9)</PresentationFormat>
  <Paragraphs>119</Paragraphs>
  <Slides>31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32" baseType="lpstr"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ying han</dc:creator>
  <cp:lastModifiedBy>ying han</cp:lastModifiedBy>
  <cp:revision>24</cp:revision>
  <dcterms:created xsi:type="dcterms:W3CDTF">2018-05-06T01:51:02Z</dcterms:created>
  <dcterms:modified xsi:type="dcterms:W3CDTF">2018-05-06T10:39:24Z</dcterms:modified>
</cp:coreProperties>
</file>